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85"/>
  </p:notesMasterIdLst>
  <p:sldIdLst>
    <p:sldId id="256" r:id="rId2"/>
    <p:sldId id="257" r:id="rId3"/>
    <p:sldId id="308" r:id="rId4"/>
    <p:sldId id="258" r:id="rId5"/>
    <p:sldId id="266" r:id="rId6"/>
    <p:sldId id="268" r:id="rId7"/>
    <p:sldId id="267" r:id="rId8"/>
    <p:sldId id="270" r:id="rId9"/>
    <p:sldId id="271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326" r:id="rId18"/>
    <p:sldId id="327" r:id="rId19"/>
    <p:sldId id="345" r:id="rId20"/>
    <p:sldId id="328" r:id="rId21"/>
    <p:sldId id="346" r:id="rId22"/>
    <p:sldId id="347" r:id="rId23"/>
    <p:sldId id="348" r:id="rId24"/>
    <p:sldId id="329" r:id="rId25"/>
    <p:sldId id="330" r:id="rId26"/>
    <p:sldId id="331" r:id="rId27"/>
    <p:sldId id="332" r:id="rId28"/>
    <p:sldId id="333" r:id="rId29"/>
    <p:sldId id="334" r:id="rId30"/>
    <p:sldId id="306" r:id="rId31"/>
    <p:sldId id="272" r:id="rId32"/>
    <p:sldId id="273" r:id="rId33"/>
    <p:sldId id="309" r:id="rId34"/>
    <p:sldId id="274" r:id="rId35"/>
    <p:sldId id="275" r:id="rId36"/>
    <p:sldId id="293" r:id="rId37"/>
    <p:sldId id="276" r:id="rId38"/>
    <p:sldId id="277" r:id="rId39"/>
    <p:sldId id="279" r:id="rId40"/>
    <p:sldId id="307" r:id="rId41"/>
    <p:sldId id="287" r:id="rId42"/>
    <p:sldId id="302" r:id="rId43"/>
    <p:sldId id="289" r:id="rId44"/>
    <p:sldId id="288" r:id="rId45"/>
    <p:sldId id="278" r:id="rId46"/>
    <p:sldId id="280" r:id="rId47"/>
    <p:sldId id="281" r:id="rId48"/>
    <p:sldId id="282" r:id="rId49"/>
    <p:sldId id="283" r:id="rId50"/>
    <p:sldId id="284" r:id="rId51"/>
    <p:sldId id="349" r:id="rId52"/>
    <p:sldId id="285" r:id="rId53"/>
    <p:sldId id="310" r:id="rId54"/>
    <p:sldId id="290" r:id="rId55"/>
    <p:sldId id="311" r:id="rId56"/>
    <p:sldId id="291" r:id="rId57"/>
    <p:sldId id="294" r:id="rId58"/>
    <p:sldId id="313" r:id="rId59"/>
    <p:sldId id="314" r:id="rId60"/>
    <p:sldId id="315" r:id="rId61"/>
    <p:sldId id="317" r:id="rId62"/>
    <p:sldId id="318" r:id="rId63"/>
    <p:sldId id="319" r:id="rId64"/>
    <p:sldId id="335" r:id="rId65"/>
    <p:sldId id="336" r:id="rId66"/>
    <p:sldId id="337" r:id="rId67"/>
    <p:sldId id="338" r:id="rId68"/>
    <p:sldId id="320" r:id="rId69"/>
    <p:sldId id="296" r:id="rId70"/>
    <p:sldId id="303" r:id="rId71"/>
    <p:sldId id="299" r:id="rId72"/>
    <p:sldId id="344" r:id="rId73"/>
    <p:sldId id="343" r:id="rId74"/>
    <p:sldId id="341" r:id="rId75"/>
    <p:sldId id="342" r:id="rId76"/>
    <p:sldId id="321" r:id="rId77"/>
    <p:sldId id="323" r:id="rId78"/>
    <p:sldId id="322" r:id="rId79"/>
    <p:sldId id="300" r:id="rId80"/>
    <p:sldId id="301" r:id="rId81"/>
    <p:sldId id="324" r:id="rId82"/>
    <p:sldId id="304" r:id="rId83"/>
    <p:sldId id="325" r:id="rId8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49FD"/>
    <a:srgbClr val="FF6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8"/>
    <p:restoredTop sz="92780"/>
  </p:normalViewPr>
  <p:slideViewPr>
    <p:cSldViewPr snapToGrid="0" snapToObjects="1">
      <p:cViewPr varScale="1">
        <p:scale>
          <a:sx n="102" d="100"/>
          <a:sy n="102" d="100"/>
        </p:scale>
        <p:origin x="1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18.tiff>
</file>

<file path=ppt/media/image19.png>
</file>

<file path=ppt/media/image19.tiff>
</file>

<file path=ppt/media/image2.tiff>
</file>

<file path=ppt/media/image20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3646B9-F620-C542-A251-772FBF073D75}" type="datetimeFigureOut">
              <a:rPr lang="en-US" smtClean="0"/>
              <a:t>2/5/19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73BB6-A8D5-DD4E-B9B2-2B0DF2625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119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2589D3-3AF1-8A4E-B826-2981C3C48F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162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73BB6-A8D5-DD4E-B9B2-2B0DF2625A64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752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7D9F2-122B-F248-9AD9-B2DA3FE21833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8473E-B0BF-ED4F-BA17-2B5600CB90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7D9F2-122B-F248-9AD9-B2DA3FE21833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8473E-B0BF-ED4F-BA17-2B5600CB90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7D9F2-122B-F248-9AD9-B2DA3FE21833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8473E-B0BF-ED4F-BA17-2B5600CB90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7D9F2-122B-F248-9AD9-B2DA3FE21833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8473E-B0BF-ED4F-BA17-2B5600CB90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7D9F2-122B-F248-9AD9-B2DA3FE21833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8473E-B0BF-ED4F-BA17-2B5600CB90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7D9F2-122B-F248-9AD9-B2DA3FE21833}" type="datetimeFigureOut">
              <a:rPr lang="en-US" smtClean="0"/>
              <a:t>2/5/19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8473E-B0BF-ED4F-BA17-2B5600CB90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7D9F2-122B-F248-9AD9-B2DA3FE21833}" type="datetimeFigureOut">
              <a:rPr lang="en-US" smtClean="0"/>
              <a:t>2/5/19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8473E-B0BF-ED4F-BA17-2B5600CB90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7D9F2-122B-F248-9AD9-B2DA3FE21833}" type="datetimeFigureOut">
              <a:rPr lang="en-US" smtClean="0"/>
              <a:t>2/5/19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8473E-B0BF-ED4F-BA17-2B5600CB90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7D9F2-122B-F248-9AD9-B2DA3FE21833}" type="datetimeFigureOut">
              <a:rPr lang="en-US" smtClean="0"/>
              <a:t>2/5/19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8473E-B0BF-ED4F-BA17-2B5600CB90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7D9F2-122B-F248-9AD9-B2DA3FE21833}" type="datetimeFigureOut">
              <a:rPr lang="en-US" smtClean="0"/>
              <a:t>2/5/19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8473E-B0BF-ED4F-BA17-2B5600CB90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7D9F2-122B-F248-9AD9-B2DA3FE21833}" type="datetimeFigureOut">
              <a:rPr lang="en-US" smtClean="0"/>
              <a:t>2/5/19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8473E-B0BF-ED4F-BA17-2B5600CB90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B7D9F2-122B-F248-9AD9-B2DA3FE21833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68473E-B0BF-ED4F-BA17-2B5600CB90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621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cs161-win1819-staff@lists.stanford.edu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tif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tif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Binary Search Trees and Red-Black Trees</a:t>
            </a:r>
          </a:p>
        </p:txBody>
      </p:sp>
    </p:spTree>
    <p:extLst>
      <p:ext uri="{BB962C8B-B14F-4D97-AF65-F5344CB8AC3E}">
        <p14:creationId xmlns:p14="http://schemas.microsoft.com/office/powerpoint/2010/main" val="541743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41909"/>
          </a:xfrm>
        </p:spPr>
        <p:txBody>
          <a:bodyPr/>
          <a:lstStyle/>
          <a:p>
            <a:r>
              <a:rPr lang="en-US" dirty="0"/>
              <a:t>Binary Search Trees</a:t>
            </a:r>
          </a:p>
        </p:txBody>
      </p:sp>
      <p:sp>
        <p:nvSpPr>
          <p:cNvPr id="5" name="Rectangle 4"/>
          <p:cNvSpPr/>
          <p:nvPr/>
        </p:nvSpPr>
        <p:spPr>
          <a:xfrm>
            <a:off x="3143532" y="3083649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" name="Rectangle 5"/>
          <p:cNvSpPr/>
          <p:nvPr/>
        </p:nvSpPr>
        <p:spPr>
          <a:xfrm>
            <a:off x="6969456" y="5670884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" name="Rectangle 6"/>
          <p:cNvSpPr/>
          <p:nvPr/>
        </p:nvSpPr>
        <p:spPr>
          <a:xfrm>
            <a:off x="3131022" y="4422115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" name="Rectangle 7"/>
          <p:cNvSpPr/>
          <p:nvPr/>
        </p:nvSpPr>
        <p:spPr>
          <a:xfrm>
            <a:off x="6136943" y="4476610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7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410500" y="5254628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1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919785" y="3016252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058769" y="3341095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28650" y="1121302"/>
            <a:ext cx="942975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/>
              <a:t>A BST is a binary tree so that: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>
                <a:solidFill>
                  <a:schemeClr val="accent4"/>
                </a:solidFill>
              </a:rPr>
              <a:t>Every LEFT descendant of a node has key less than that node.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>
                <a:solidFill>
                  <a:schemeClr val="accent4"/>
                </a:solidFill>
              </a:rPr>
              <a:t>Every RIGHT descendant of a node has key larger than that node.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Example of building a binary search tree: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159735-1B1A-914D-AC93-FA079CE9C573}"/>
              </a:ext>
            </a:extLst>
          </p:cNvPr>
          <p:cNvSpPr txBox="1"/>
          <p:nvPr/>
        </p:nvSpPr>
        <p:spPr>
          <a:xfrm>
            <a:off x="167383" y="141074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your pre-lecture exercise…</a:t>
            </a:r>
          </a:p>
        </p:txBody>
      </p:sp>
    </p:spTree>
    <p:extLst>
      <p:ext uri="{BB962C8B-B14F-4D97-AF65-F5344CB8AC3E}">
        <p14:creationId xmlns:p14="http://schemas.microsoft.com/office/powerpoint/2010/main" val="1980590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41909"/>
          </a:xfrm>
        </p:spPr>
        <p:txBody>
          <a:bodyPr/>
          <a:lstStyle/>
          <a:p>
            <a:r>
              <a:rPr lang="en-US" dirty="0"/>
              <a:t>Binary Search Trees</a:t>
            </a:r>
          </a:p>
        </p:txBody>
      </p:sp>
      <p:sp>
        <p:nvSpPr>
          <p:cNvPr id="5" name="Rectangle 4"/>
          <p:cNvSpPr/>
          <p:nvPr/>
        </p:nvSpPr>
        <p:spPr>
          <a:xfrm>
            <a:off x="3143532" y="3083649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" name="Rectangle 5"/>
          <p:cNvSpPr/>
          <p:nvPr/>
        </p:nvSpPr>
        <p:spPr>
          <a:xfrm>
            <a:off x="6969456" y="5670884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" name="Rectangle 6"/>
          <p:cNvSpPr/>
          <p:nvPr/>
        </p:nvSpPr>
        <p:spPr>
          <a:xfrm>
            <a:off x="3131022" y="4422115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" name="Rectangle 7"/>
          <p:cNvSpPr/>
          <p:nvPr/>
        </p:nvSpPr>
        <p:spPr>
          <a:xfrm>
            <a:off x="6136943" y="4476610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7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410500" y="5254628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1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919785" y="3016252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3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058769" y="3341095"/>
            <a:ext cx="832513" cy="8325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28650" y="1121302"/>
            <a:ext cx="942975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/>
              <a:t>A BST is a binary tree so that: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>
                <a:solidFill>
                  <a:schemeClr val="accent4"/>
                </a:solidFill>
              </a:rPr>
              <a:t>Every LEFT descendant of a node has key less than that node.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>
                <a:solidFill>
                  <a:schemeClr val="accent4"/>
                </a:solidFill>
              </a:rPr>
              <a:t>Every RIGHT descendant of a node has key larger than that node.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Example of building a binary search tree: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4155744" y="3609635"/>
            <a:ext cx="0" cy="3050472"/>
          </a:xfrm>
          <a:prstGeom prst="line">
            <a:avLst/>
          </a:prstGeom>
          <a:ln w="25400">
            <a:solidFill>
              <a:schemeClr val="accent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96420B5-17F9-1142-A316-22279130B8E8}"/>
              </a:ext>
            </a:extLst>
          </p:cNvPr>
          <p:cNvSpPr txBox="1"/>
          <p:nvPr/>
        </p:nvSpPr>
        <p:spPr>
          <a:xfrm>
            <a:off x="167383" y="141074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your pre-lecture exercise…</a:t>
            </a:r>
          </a:p>
        </p:txBody>
      </p:sp>
    </p:spTree>
    <p:extLst>
      <p:ext uri="{BB962C8B-B14F-4D97-AF65-F5344CB8AC3E}">
        <p14:creationId xmlns:p14="http://schemas.microsoft.com/office/powerpoint/2010/main" val="651551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4 0.01319 L -0.14947 -0.0842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65" y="-48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0 L -0.69722 -0.09745 " pathEditMode="relative" ptsTypes="AA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979 0.02106 L -0.1474 0.228 " pathEditMode="relative" ptsTypes="AA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92 -0.02894 L 0.25642 0.18194 " pathEditMode="relative" ptsTypes="AA">
                                      <p:cBhvr>
                                        <p:cTn id="1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03 -0.02291 L -0.41875 -0.21829 " pathEditMode="relative" ptsTypes="AA">
                                      <p:cBhvr>
                                        <p:cTn id="2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 animBg="1"/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41909"/>
          </a:xfrm>
        </p:spPr>
        <p:txBody>
          <a:bodyPr/>
          <a:lstStyle/>
          <a:p>
            <a:r>
              <a:rPr lang="en-US" dirty="0"/>
              <a:t>Binary Search Trees</a:t>
            </a:r>
          </a:p>
        </p:txBody>
      </p:sp>
      <p:sp>
        <p:nvSpPr>
          <p:cNvPr id="5" name="Rectangle 4"/>
          <p:cNvSpPr/>
          <p:nvPr/>
        </p:nvSpPr>
        <p:spPr>
          <a:xfrm>
            <a:off x="1879835" y="4589864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" name="Rectangle 5"/>
          <p:cNvSpPr/>
          <p:nvPr/>
        </p:nvSpPr>
        <p:spPr>
          <a:xfrm>
            <a:off x="628649" y="5002144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" name="Rectangle 6"/>
          <p:cNvSpPr/>
          <p:nvPr/>
        </p:nvSpPr>
        <p:spPr>
          <a:xfrm>
            <a:off x="5475025" y="5604554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" name="Rectangle 7"/>
          <p:cNvSpPr/>
          <p:nvPr/>
        </p:nvSpPr>
        <p:spPr>
          <a:xfrm>
            <a:off x="6136943" y="4476610"/>
            <a:ext cx="832513" cy="8325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7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28650" y="3757351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1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919785" y="3016252"/>
            <a:ext cx="832513" cy="8325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3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739487" y="2777122"/>
            <a:ext cx="832513" cy="8325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28650" y="1121302"/>
            <a:ext cx="942975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/>
              <a:t>A BST is a binary tree so that: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>
                <a:solidFill>
                  <a:schemeClr val="accent4"/>
                </a:solidFill>
              </a:rPr>
              <a:t>Every LEFT descendant of a node has key less than that node.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>
                <a:solidFill>
                  <a:schemeClr val="accent4"/>
                </a:solidFill>
              </a:rPr>
              <a:t>Every RIGHT descendant of a node has key larger than that node.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Example of building a binary search tree:</a:t>
            </a:r>
          </a:p>
        </p:txBody>
      </p:sp>
      <p:cxnSp>
        <p:nvCxnSpPr>
          <p:cNvPr id="4" name="Straight Connector 3"/>
          <p:cNvCxnSpPr>
            <a:stCxn id="11" idx="2"/>
          </p:cNvCxnSpPr>
          <p:nvPr/>
        </p:nvCxnSpPr>
        <p:spPr>
          <a:xfrm>
            <a:off x="4155744" y="3609635"/>
            <a:ext cx="730155" cy="36186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11" idx="2"/>
          </p:cNvCxnSpPr>
          <p:nvPr/>
        </p:nvCxnSpPr>
        <p:spPr>
          <a:xfrm flipH="1">
            <a:off x="3425588" y="3609635"/>
            <a:ext cx="730156" cy="36186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11" idx="2"/>
          </p:cNvCxnSpPr>
          <p:nvPr/>
        </p:nvCxnSpPr>
        <p:spPr>
          <a:xfrm>
            <a:off x="4155744" y="3609635"/>
            <a:ext cx="0" cy="3050472"/>
          </a:xfrm>
          <a:prstGeom prst="line">
            <a:avLst/>
          </a:prstGeom>
          <a:ln w="25400">
            <a:solidFill>
              <a:schemeClr val="accent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175380" y="4812913"/>
            <a:ext cx="0" cy="2045087"/>
          </a:xfrm>
          <a:prstGeom prst="line">
            <a:avLst/>
          </a:prstGeom>
          <a:ln w="25400">
            <a:solidFill>
              <a:schemeClr val="accent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5156580" y="4812913"/>
            <a:ext cx="0" cy="2045087"/>
          </a:xfrm>
          <a:prstGeom prst="line">
            <a:avLst/>
          </a:prstGeom>
          <a:ln w="25400">
            <a:solidFill>
              <a:schemeClr val="accent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788EE65-61DC-7B46-BA6B-4CABAB9B0DF3}"/>
              </a:ext>
            </a:extLst>
          </p:cNvPr>
          <p:cNvSpPr txBox="1"/>
          <p:nvPr/>
        </p:nvSpPr>
        <p:spPr>
          <a:xfrm>
            <a:off x="167383" y="141074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your pre-lecture exercise…</a:t>
            </a:r>
          </a:p>
        </p:txBody>
      </p:sp>
    </p:spTree>
    <p:extLst>
      <p:ext uri="{BB962C8B-B14F-4D97-AF65-F5344CB8AC3E}">
        <p14:creationId xmlns:p14="http://schemas.microsoft.com/office/powerpoint/2010/main" val="1657907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764 0.01597 L -0.15243 -0.0787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40" y="-474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729 -0.00486 L 0.09584 0.1342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27" y="69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4341 0.08773 " pathEditMode="relative" ptsTypes="AA">
                                      <p:cBhvr>
                                        <p:cTn id="2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0365 0.11042 " pathEditMode="relative" ptsTypes="AA">
                                      <p:cBhvr>
                                        <p:cTn id="2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2.22222E-6 L 0.21997 -0.06065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990" y="-30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41909"/>
          </a:xfrm>
        </p:spPr>
        <p:txBody>
          <a:bodyPr/>
          <a:lstStyle/>
          <a:p>
            <a:r>
              <a:rPr lang="en-US" dirty="0"/>
              <a:t>Binary Search Trees</a:t>
            </a:r>
          </a:p>
        </p:txBody>
      </p:sp>
      <p:sp>
        <p:nvSpPr>
          <p:cNvPr id="5" name="Rectangle 4"/>
          <p:cNvSpPr/>
          <p:nvPr/>
        </p:nvSpPr>
        <p:spPr>
          <a:xfrm>
            <a:off x="3283427" y="5210172"/>
            <a:ext cx="832513" cy="8325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" name="Rectangle 5"/>
          <p:cNvSpPr/>
          <p:nvPr/>
        </p:nvSpPr>
        <p:spPr>
          <a:xfrm>
            <a:off x="628649" y="5002144"/>
            <a:ext cx="832513" cy="8325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" name="Rectangle 6"/>
          <p:cNvSpPr/>
          <p:nvPr/>
        </p:nvSpPr>
        <p:spPr>
          <a:xfrm>
            <a:off x="7533561" y="5210173"/>
            <a:ext cx="832513" cy="8325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" name="Rectangle 7"/>
          <p:cNvSpPr/>
          <p:nvPr/>
        </p:nvSpPr>
        <p:spPr>
          <a:xfrm>
            <a:off x="4740323" y="3971499"/>
            <a:ext cx="832513" cy="8325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7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589968" y="4476610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1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805757" y="3971499"/>
            <a:ext cx="832513" cy="8325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3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739487" y="2777122"/>
            <a:ext cx="832513" cy="8325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28650" y="1121302"/>
            <a:ext cx="942975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/>
              <a:t>A BST is a binary tree so that: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>
                <a:solidFill>
                  <a:schemeClr val="accent4"/>
                </a:solidFill>
              </a:rPr>
              <a:t>Every LEFT descendant of a node has key less than that node.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>
                <a:solidFill>
                  <a:schemeClr val="accent4"/>
                </a:solidFill>
              </a:rPr>
              <a:t>Every RIGHT descendant of a node has key larger than that node.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Example of building a binary search tree:</a:t>
            </a:r>
          </a:p>
        </p:txBody>
      </p:sp>
      <p:cxnSp>
        <p:nvCxnSpPr>
          <p:cNvPr id="4" name="Straight Connector 3"/>
          <p:cNvCxnSpPr>
            <a:stCxn id="11" idx="2"/>
          </p:cNvCxnSpPr>
          <p:nvPr/>
        </p:nvCxnSpPr>
        <p:spPr>
          <a:xfrm>
            <a:off x="4155744" y="3609635"/>
            <a:ext cx="730155" cy="36186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11" idx="2"/>
          </p:cNvCxnSpPr>
          <p:nvPr/>
        </p:nvCxnSpPr>
        <p:spPr>
          <a:xfrm flipH="1">
            <a:off x="3425588" y="3609635"/>
            <a:ext cx="730156" cy="36186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11" idx="2"/>
          </p:cNvCxnSpPr>
          <p:nvPr/>
        </p:nvCxnSpPr>
        <p:spPr>
          <a:xfrm>
            <a:off x="4155744" y="3609635"/>
            <a:ext cx="0" cy="3050472"/>
          </a:xfrm>
          <a:prstGeom prst="line">
            <a:avLst/>
          </a:prstGeom>
          <a:ln w="25400">
            <a:solidFill>
              <a:schemeClr val="accent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175380" y="4812913"/>
            <a:ext cx="0" cy="2045087"/>
          </a:xfrm>
          <a:prstGeom prst="line">
            <a:avLst/>
          </a:prstGeom>
          <a:ln w="25400">
            <a:solidFill>
              <a:schemeClr val="accent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5156580" y="4812913"/>
            <a:ext cx="0" cy="2045087"/>
          </a:xfrm>
          <a:prstGeom prst="line">
            <a:avLst/>
          </a:prstGeom>
          <a:ln w="25400">
            <a:solidFill>
              <a:schemeClr val="accent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2557820" y="4826776"/>
            <a:ext cx="617560" cy="383396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10" idx="2"/>
            <a:endCxn id="5" idx="0"/>
          </p:cNvCxnSpPr>
          <p:nvPr/>
        </p:nvCxnSpPr>
        <p:spPr>
          <a:xfrm>
            <a:off x="3222014" y="4804012"/>
            <a:ext cx="477670" cy="40616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8" idx="2"/>
          </p:cNvCxnSpPr>
          <p:nvPr/>
        </p:nvCxnSpPr>
        <p:spPr>
          <a:xfrm>
            <a:off x="5156580" y="4804012"/>
            <a:ext cx="1039504" cy="40616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699683" y="6042685"/>
            <a:ext cx="0" cy="732430"/>
          </a:xfrm>
          <a:prstGeom prst="line">
            <a:avLst/>
          </a:prstGeom>
          <a:ln w="25400">
            <a:solidFill>
              <a:schemeClr val="accent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6196084" y="6042685"/>
            <a:ext cx="0" cy="732430"/>
          </a:xfrm>
          <a:prstGeom prst="line">
            <a:avLst/>
          </a:prstGeom>
          <a:ln w="25400">
            <a:solidFill>
              <a:schemeClr val="accent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2173409" y="6080355"/>
            <a:ext cx="0" cy="732430"/>
          </a:xfrm>
          <a:prstGeom prst="line">
            <a:avLst/>
          </a:prstGeom>
          <a:ln w="25400">
            <a:solidFill>
              <a:schemeClr val="accent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07A44EC-C5CA-8D47-8ED7-62EED92373AF}"/>
              </a:ext>
            </a:extLst>
          </p:cNvPr>
          <p:cNvSpPr txBox="1"/>
          <p:nvPr/>
        </p:nvSpPr>
        <p:spPr>
          <a:xfrm>
            <a:off x="167383" y="141074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your pre-lecture exercise…</a:t>
            </a:r>
          </a:p>
        </p:txBody>
      </p:sp>
    </p:spTree>
    <p:extLst>
      <p:ext uri="{BB962C8B-B14F-4D97-AF65-F5344CB8AC3E}">
        <p14:creationId xmlns:p14="http://schemas.microsoft.com/office/powerpoint/2010/main" val="614677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-3.7037E-7 L -0.196 -0.0025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809" y="-13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34 0.01203 L 0.12795 0.03194 " pathEditMode="relative" ptsTypes="AA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4.07407E-6 L -0.08593 0.22384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06" y="111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41909"/>
          </a:xfrm>
        </p:spPr>
        <p:txBody>
          <a:bodyPr/>
          <a:lstStyle/>
          <a:p>
            <a:r>
              <a:rPr lang="en-US" dirty="0"/>
              <a:t>Binary Search Trees</a:t>
            </a:r>
          </a:p>
        </p:txBody>
      </p:sp>
      <p:sp>
        <p:nvSpPr>
          <p:cNvPr id="5" name="Rectangle 4"/>
          <p:cNvSpPr/>
          <p:nvPr/>
        </p:nvSpPr>
        <p:spPr>
          <a:xfrm>
            <a:off x="3283427" y="5210172"/>
            <a:ext cx="832513" cy="8325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" name="Rectangle 5"/>
          <p:cNvSpPr/>
          <p:nvPr/>
        </p:nvSpPr>
        <p:spPr>
          <a:xfrm>
            <a:off x="1816868" y="5220133"/>
            <a:ext cx="832513" cy="8325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" name="Rectangle 6"/>
          <p:cNvSpPr/>
          <p:nvPr/>
        </p:nvSpPr>
        <p:spPr>
          <a:xfrm>
            <a:off x="5780964" y="5210172"/>
            <a:ext cx="832513" cy="8325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" name="Rectangle 7"/>
          <p:cNvSpPr/>
          <p:nvPr/>
        </p:nvSpPr>
        <p:spPr>
          <a:xfrm>
            <a:off x="4740323" y="3971499"/>
            <a:ext cx="832513" cy="8325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7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57461" y="5977583"/>
            <a:ext cx="832513" cy="8325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0" name="Rectangle 9"/>
          <p:cNvSpPr/>
          <p:nvPr/>
        </p:nvSpPr>
        <p:spPr>
          <a:xfrm>
            <a:off x="2805757" y="3971499"/>
            <a:ext cx="832513" cy="8325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3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739487" y="2777122"/>
            <a:ext cx="832513" cy="8325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28650" y="1121302"/>
            <a:ext cx="942975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/>
              <a:t>A BST is a binary tree so that: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>
                <a:solidFill>
                  <a:schemeClr val="accent4"/>
                </a:solidFill>
              </a:rPr>
              <a:t>Every LEFT descendant of a node has key less than that node.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>
                <a:solidFill>
                  <a:schemeClr val="accent4"/>
                </a:solidFill>
              </a:rPr>
              <a:t>Every RIGHT descendant of a node has key larger than that node.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Example of building a binary search tree:</a:t>
            </a:r>
          </a:p>
        </p:txBody>
      </p:sp>
      <p:cxnSp>
        <p:nvCxnSpPr>
          <p:cNvPr id="4" name="Straight Connector 3"/>
          <p:cNvCxnSpPr>
            <a:stCxn id="11" idx="2"/>
          </p:cNvCxnSpPr>
          <p:nvPr/>
        </p:nvCxnSpPr>
        <p:spPr>
          <a:xfrm>
            <a:off x="4155744" y="3609635"/>
            <a:ext cx="730155" cy="36186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11" idx="2"/>
          </p:cNvCxnSpPr>
          <p:nvPr/>
        </p:nvCxnSpPr>
        <p:spPr>
          <a:xfrm flipH="1">
            <a:off x="3425588" y="3609635"/>
            <a:ext cx="730156" cy="36186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11" idx="2"/>
          </p:cNvCxnSpPr>
          <p:nvPr/>
        </p:nvCxnSpPr>
        <p:spPr>
          <a:xfrm>
            <a:off x="4155744" y="3609635"/>
            <a:ext cx="0" cy="3050472"/>
          </a:xfrm>
          <a:prstGeom prst="line">
            <a:avLst/>
          </a:prstGeom>
          <a:ln w="25400">
            <a:solidFill>
              <a:schemeClr val="accent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175380" y="4812913"/>
            <a:ext cx="0" cy="2045087"/>
          </a:xfrm>
          <a:prstGeom prst="line">
            <a:avLst/>
          </a:prstGeom>
          <a:ln w="25400">
            <a:solidFill>
              <a:schemeClr val="accent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5156580" y="4812913"/>
            <a:ext cx="0" cy="2045087"/>
          </a:xfrm>
          <a:prstGeom prst="line">
            <a:avLst/>
          </a:prstGeom>
          <a:ln w="25400">
            <a:solidFill>
              <a:schemeClr val="accent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2557820" y="4826776"/>
            <a:ext cx="617560" cy="383396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10" idx="2"/>
            <a:endCxn id="5" idx="0"/>
          </p:cNvCxnSpPr>
          <p:nvPr/>
        </p:nvCxnSpPr>
        <p:spPr>
          <a:xfrm>
            <a:off x="3222014" y="4804012"/>
            <a:ext cx="477670" cy="40616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8" idx="2"/>
          </p:cNvCxnSpPr>
          <p:nvPr/>
        </p:nvCxnSpPr>
        <p:spPr>
          <a:xfrm>
            <a:off x="5156580" y="4804012"/>
            <a:ext cx="1039504" cy="40616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699683" y="6042685"/>
            <a:ext cx="0" cy="732430"/>
          </a:xfrm>
          <a:prstGeom prst="line">
            <a:avLst/>
          </a:prstGeom>
          <a:ln w="25400">
            <a:solidFill>
              <a:schemeClr val="accent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6196084" y="6042685"/>
            <a:ext cx="0" cy="732430"/>
          </a:xfrm>
          <a:prstGeom prst="line">
            <a:avLst/>
          </a:prstGeom>
          <a:ln w="25400">
            <a:solidFill>
              <a:schemeClr val="accent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2173409" y="6080355"/>
            <a:ext cx="0" cy="732430"/>
          </a:xfrm>
          <a:prstGeom prst="line">
            <a:avLst/>
          </a:prstGeom>
          <a:ln w="25400">
            <a:solidFill>
              <a:schemeClr val="accent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endCxn id="9" idx="3"/>
          </p:cNvCxnSpPr>
          <p:nvPr/>
        </p:nvCxnSpPr>
        <p:spPr>
          <a:xfrm flipH="1">
            <a:off x="1589974" y="6003818"/>
            <a:ext cx="362803" cy="39002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347790" y="2777122"/>
            <a:ext cx="25974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accent4"/>
                </a:solidFill>
              </a:rPr>
              <a:t>Q: Is this the only binary search tree I could possibly build with these values?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820466" y="4100561"/>
            <a:ext cx="213622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rgbClr val="FF0000"/>
                </a:solidFill>
              </a:rPr>
              <a:t>A: </a:t>
            </a:r>
            <a:r>
              <a:rPr lang="en-US" sz="2000" b="1" dirty="0">
                <a:solidFill>
                  <a:srgbClr val="FF0000"/>
                </a:solidFill>
              </a:rPr>
              <a:t>No.</a:t>
            </a:r>
            <a:r>
              <a:rPr lang="en-US" sz="2000" dirty="0">
                <a:solidFill>
                  <a:srgbClr val="FF0000"/>
                </a:solidFill>
              </a:rPr>
              <a:t>  I made choices about which nodes to choose when.  Any choices would have been fine.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DD6D7D-1730-CE40-8686-56D978FA064D}"/>
              </a:ext>
            </a:extLst>
          </p:cNvPr>
          <p:cNvSpPr txBox="1"/>
          <p:nvPr/>
        </p:nvSpPr>
        <p:spPr>
          <a:xfrm>
            <a:off x="167383" y="141074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your pre-lecture exercise…</a:t>
            </a:r>
          </a:p>
        </p:txBody>
      </p:sp>
    </p:spTree>
    <p:extLst>
      <p:ext uri="{BB962C8B-B14F-4D97-AF65-F5344CB8AC3E}">
        <p14:creationId xmlns:p14="http://schemas.microsoft.com/office/powerpoint/2010/main" val="1841933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41909"/>
          </a:xfrm>
        </p:spPr>
        <p:txBody>
          <a:bodyPr>
            <a:normAutofit/>
          </a:bodyPr>
          <a:lstStyle/>
          <a:p>
            <a:r>
              <a:rPr lang="en-US" dirty="0"/>
              <a:t>Aside: this should look familiar</a:t>
            </a:r>
          </a:p>
        </p:txBody>
      </p:sp>
      <p:sp>
        <p:nvSpPr>
          <p:cNvPr id="5" name="Rectangle 4"/>
          <p:cNvSpPr/>
          <p:nvPr/>
        </p:nvSpPr>
        <p:spPr>
          <a:xfrm>
            <a:off x="3143532" y="3083649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" name="Rectangle 5"/>
          <p:cNvSpPr/>
          <p:nvPr/>
        </p:nvSpPr>
        <p:spPr>
          <a:xfrm>
            <a:off x="6969456" y="5670884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" name="Rectangle 6"/>
          <p:cNvSpPr/>
          <p:nvPr/>
        </p:nvSpPr>
        <p:spPr>
          <a:xfrm>
            <a:off x="3131022" y="4422115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" name="Rectangle 7"/>
          <p:cNvSpPr/>
          <p:nvPr/>
        </p:nvSpPr>
        <p:spPr>
          <a:xfrm>
            <a:off x="6136943" y="4476610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7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410500" y="5254628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1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919785" y="3016252"/>
            <a:ext cx="832513" cy="8325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3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058769" y="3341095"/>
            <a:ext cx="832513" cy="8325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4155744" y="3609635"/>
            <a:ext cx="0" cy="3050472"/>
          </a:xfrm>
          <a:prstGeom prst="line">
            <a:avLst/>
          </a:prstGeom>
          <a:ln w="25400">
            <a:solidFill>
              <a:schemeClr val="accent4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 txBox="1">
            <a:spLocks/>
          </p:cNvSpPr>
          <p:nvPr/>
        </p:nvSpPr>
        <p:spPr>
          <a:xfrm>
            <a:off x="628650" y="1055155"/>
            <a:ext cx="4189010" cy="841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err="1">
                <a:solidFill>
                  <a:schemeClr val="accent4"/>
                </a:solidFill>
              </a:rPr>
              <a:t>kinda</a:t>
            </a:r>
            <a:r>
              <a:rPr lang="en-US" sz="3600" dirty="0">
                <a:solidFill>
                  <a:schemeClr val="accent4"/>
                </a:solidFill>
              </a:rPr>
              <a:t> like </a:t>
            </a:r>
            <a:r>
              <a:rPr lang="en-US" sz="3600" dirty="0" err="1">
                <a:solidFill>
                  <a:schemeClr val="accent4"/>
                </a:solidFill>
              </a:rPr>
              <a:t>QuickSort</a:t>
            </a:r>
            <a:endParaRPr lang="en-US" sz="36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6335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4 0.01319 L -0.14947 -0.0842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65" y="-48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13 0 L -0.69722 -0.09745 " pathEditMode="relative" ptsTypes="AA">
                                      <p:cBhvr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979 0.02106 L -0.1474 0.228 " pathEditMode="relative" ptsTypes="AA">
                                      <p:cBhvr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92 -0.02894 L 0.25642 0.18194 " pathEditMode="relative" ptsTypes="AA">
                                      <p:cBhvr>
                                        <p:cTn id="1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03 -0.02291 L -0.41875 -0.21829 " pathEditMode="relative" ptsTypes="AA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41909"/>
          </a:xfrm>
        </p:spPr>
        <p:txBody>
          <a:bodyPr/>
          <a:lstStyle/>
          <a:p>
            <a:r>
              <a:rPr lang="en-US" dirty="0"/>
              <a:t>Binary Search Trees</a:t>
            </a:r>
          </a:p>
        </p:txBody>
      </p:sp>
      <p:sp>
        <p:nvSpPr>
          <p:cNvPr id="5" name="Rectangle 4"/>
          <p:cNvSpPr/>
          <p:nvPr/>
        </p:nvSpPr>
        <p:spPr>
          <a:xfrm>
            <a:off x="1834912" y="4840034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" name="Rectangle 5"/>
          <p:cNvSpPr/>
          <p:nvPr/>
        </p:nvSpPr>
        <p:spPr>
          <a:xfrm>
            <a:off x="657437" y="4840034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7" name="Rectangle 6"/>
          <p:cNvSpPr/>
          <p:nvPr/>
        </p:nvSpPr>
        <p:spPr>
          <a:xfrm>
            <a:off x="3539318" y="4745162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" name="Rectangle 7"/>
          <p:cNvSpPr/>
          <p:nvPr/>
        </p:nvSpPr>
        <p:spPr>
          <a:xfrm>
            <a:off x="2888775" y="3763231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9" name="Rectangle 8"/>
          <p:cNvSpPr/>
          <p:nvPr/>
        </p:nvSpPr>
        <p:spPr>
          <a:xfrm>
            <a:off x="252623" y="5915234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1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214651" y="3749440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3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006220" y="2681832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28650" y="1121302"/>
            <a:ext cx="942975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/>
              <a:t>A BST is a binary tree so that: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>
                <a:solidFill>
                  <a:schemeClr val="accent4"/>
                </a:solidFill>
              </a:rPr>
              <a:t>Every LEFT descendant of a node has key less than that node.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>
                <a:solidFill>
                  <a:schemeClr val="accent4"/>
                </a:solidFill>
              </a:rPr>
              <a:t>Every RIGHT descendant of a node has key larger than that node.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349123" y="4840034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078319" y="4840034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6" name="Rectangle 15"/>
          <p:cNvSpPr/>
          <p:nvPr/>
        </p:nvSpPr>
        <p:spPr>
          <a:xfrm>
            <a:off x="8053529" y="4745162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7" name="Rectangle 16"/>
          <p:cNvSpPr/>
          <p:nvPr/>
        </p:nvSpPr>
        <p:spPr>
          <a:xfrm>
            <a:off x="7402986" y="3763231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7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023851" y="5907642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1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728862" y="3749440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3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520431" y="2681832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2331491" y="3384168"/>
            <a:ext cx="730155" cy="36186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134434" y="4404132"/>
            <a:ext cx="730155" cy="36186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805896" y="3350669"/>
            <a:ext cx="730155" cy="36186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7688451" y="4432068"/>
            <a:ext cx="730155" cy="36186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9" idx="2"/>
          </p:cNvCxnSpPr>
          <p:nvPr/>
        </p:nvCxnSpPr>
        <p:spPr>
          <a:xfrm>
            <a:off x="6054134" y="4418277"/>
            <a:ext cx="620260" cy="398771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endCxn id="5" idx="0"/>
          </p:cNvCxnSpPr>
          <p:nvPr/>
        </p:nvCxnSpPr>
        <p:spPr>
          <a:xfrm>
            <a:off x="1511949" y="4432068"/>
            <a:ext cx="648235" cy="407966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11" idx="2"/>
            <a:endCxn id="10" idx="0"/>
          </p:cNvCxnSpPr>
          <p:nvPr/>
        </p:nvCxnSpPr>
        <p:spPr>
          <a:xfrm flipH="1">
            <a:off x="1539923" y="3350669"/>
            <a:ext cx="791569" cy="398771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endCxn id="6" idx="0"/>
          </p:cNvCxnSpPr>
          <p:nvPr/>
        </p:nvCxnSpPr>
        <p:spPr>
          <a:xfrm flipH="1">
            <a:off x="982709" y="4444204"/>
            <a:ext cx="533756" cy="39583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endCxn id="9" idx="0"/>
          </p:cNvCxnSpPr>
          <p:nvPr/>
        </p:nvCxnSpPr>
        <p:spPr>
          <a:xfrm flipH="1">
            <a:off x="577895" y="5498151"/>
            <a:ext cx="402538" cy="417083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>
            <a:off x="6319162" y="5498151"/>
            <a:ext cx="402538" cy="417083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19" idx="2"/>
            <a:endCxn id="15" idx="0"/>
          </p:cNvCxnSpPr>
          <p:nvPr/>
        </p:nvCxnSpPr>
        <p:spPr>
          <a:xfrm flipH="1">
            <a:off x="5403591" y="4418277"/>
            <a:ext cx="650543" cy="421757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endCxn id="19" idx="0"/>
          </p:cNvCxnSpPr>
          <p:nvPr/>
        </p:nvCxnSpPr>
        <p:spPr>
          <a:xfrm flipH="1">
            <a:off x="6054134" y="3339176"/>
            <a:ext cx="771667" cy="41026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1214651" y="5980450"/>
            <a:ext cx="3003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/>
                </a:solidFill>
              </a:rPr>
              <a:t>Binary Search Tree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885010" y="5752550"/>
            <a:ext cx="22095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NOT</a:t>
            </a:r>
            <a:r>
              <a:rPr lang="en-US" sz="2800" dirty="0">
                <a:solidFill>
                  <a:srgbClr val="FF0000"/>
                </a:solidFill>
              </a:rPr>
              <a:t> a Binary Search Tree</a:t>
            </a:r>
          </a:p>
        </p:txBody>
      </p:sp>
      <p:cxnSp>
        <p:nvCxnSpPr>
          <p:cNvPr id="43" name="Straight Connector 42"/>
          <p:cNvCxnSpPr/>
          <p:nvPr/>
        </p:nvCxnSpPr>
        <p:spPr>
          <a:xfrm flipV="1">
            <a:off x="4638261" y="2478157"/>
            <a:ext cx="0" cy="42285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5620639" y="229224"/>
            <a:ext cx="38308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Which of these is a BST?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0D4919-6C6B-E94A-A3C3-68FF8CDA0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6612" y="180130"/>
            <a:ext cx="3248721" cy="1762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35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40" grpId="0"/>
      <p:bldP spid="4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1652A-EF59-FD44-B61F-2E0B69062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In-Order Traversal of BSTs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55AA2-AC0A-2C47-B061-C052FBBF0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Output all the elements in sorted order!</a:t>
            </a:r>
          </a:p>
          <a:p>
            <a:endParaRPr lang="en-US" dirty="0"/>
          </a:p>
          <a:p>
            <a:r>
              <a:rPr lang="en-US" sz="2400" dirty="0" err="1"/>
              <a:t>inOrderTraversal</a:t>
            </a:r>
            <a:r>
              <a:rPr lang="en-US" sz="2400" dirty="0"/>
              <a:t>(x):</a:t>
            </a:r>
          </a:p>
          <a:p>
            <a:pPr lvl="1"/>
            <a:r>
              <a:rPr lang="en-US" dirty="0"/>
              <a:t>if x!= NIL: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x.left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/>
              <a:t>print( </a:t>
            </a:r>
            <a:r>
              <a:rPr lang="en-US" sz="2400" dirty="0" err="1"/>
              <a:t>x.key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x.right</a:t>
            </a:r>
            <a:r>
              <a:rPr lang="en-US" sz="2400" dirty="0"/>
              <a:t> )      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5840028-0B47-514F-A1A2-841F64F054F4}"/>
              </a:ext>
            </a:extLst>
          </p:cNvPr>
          <p:cNvGrpSpPr/>
          <p:nvPr/>
        </p:nvGrpSpPr>
        <p:grpSpPr>
          <a:xfrm>
            <a:off x="5836327" y="2988347"/>
            <a:ext cx="2403165" cy="2407800"/>
            <a:chOff x="5583179" y="2657118"/>
            <a:chExt cx="2881881" cy="282703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0A2789-EE2E-0A4D-BFDD-1D7383933401}"/>
                </a:ext>
              </a:extLst>
            </p:cNvPr>
            <p:cNvSpPr/>
            <p:nvPr/>
          </p:nvSpPr>
          <p:spPr>
            <a:xfrm>
              <a:off x="6760654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525DD3B-B9E8-0246-A8EA-23CBC3A64AE0}"/>
                </a:ext>
              </a:extLst>
            </p:cNvPr>
            <p:cNvSpPr/>
            <p:nvPr/>
          </p:nvSpPr>
          <p:spPr>
            <a:xfrm>
              <a:off x="5583179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9BA48AC-E8F9-F148-83CB-AA0FD2F213D2}"/>
                </a:ext>
              </a:extLst>
            </p:cNvPr>
            <p:cNvSpPr/>
            <p:nvPr/>
          </p:nvSpPr>
          <p:spPr>
            <a:xfrm>
              <a:off x="7814517" y="3738517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EE533E2-6D6B-F74D-8850-0476E3C30F0E}"/>
                </a:ext>
              </a:extLst>
            </p:cNvPr>
            <p:cNvSpPr/>
            <p:nvPr/>
          </p:nvSpPr>
          <p:spPr>
            <a:xfrm>
              <a:off x="6140393" y="3724726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>
                  <a:solidFill>
                    <a:schemeClr val="tx1"/>
                  </a:solidFill>
                </a:rPr>
                <a:t>3</a:t>
              </a:r>
              <a:endParaRPr lang="en-US" sz="4000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D517C84-BE65-F045-8175-F8D4BAA2707C}"/>
                </a:ext>
              </a:extLst>
            </p:cNvPr>
            <p:cNvSpPr/>
            <p:nvPr/>
          </p:nvSpPr>
          <p:spPr>
            <a:xfrm>
              <a:off x="6931962" y="2657118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2A8BFD4-4F79-8C4C-ABF3-508B7212405C}"/>
                </a:ext>
              </a:extLst>
            </p:cNvPr>
            <p:cNvCxnSpPr/>
            <p:nvPr/>
          </p:nvCxnSpPr>
          <p:spPr>
            <a:xfrm>
              <a:off x="7257233" y="3359454"/>
              <a:ext cx="730155" cy="36186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2A4412E-CA7C-BF4F-BF0C-EFD759D92347}"/>
                </a:ext>
              </a:extLst>
            </p:cNvPr>
            <p:cNvCxnSpPr>
              <a:endCxn id="21" idx="0"/>
            </p:cNvCxnSpPr>
            <p:nvPr/>
          </p:nvCxnSpPr>
          <p:spPr>
            <a:xfrm>
              <a:off x="6437691" y="4407354"/>
              <a:ext cx="648235" cy="40796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477C3E3-A7DF-3C44-B84D-1BE2C9A8AB8F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 flipH="1">
              <a:off x="6465665" y="3325955"/>
              <a:ext cx="791569" cy="3987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A8426CC-1B51-534B-B8A3-3E9788FA30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8451" y="4419490"/>
              <a:ext cx="533756" cy="39583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riangle 32">
            <a:extLst>
              <a:ext uri="{FF2B5EF4-FFF2-40B4-BE49-F238E27FC236}">
                <a16:creationId xmlns:a16="http://schemas.microsoft.com/office/drawing/2014/main" id="{DE84A468-E049-A94D-9EA2-68FA055F81B3}"/>
              </a:ext>
            </a:extLst>
          </p:cNvPr>
          <p:cNvSpPr/>
          <p:nvPr/>
        </p:nvSpPr>
        <p:spPr>
          <a:xfrm rot="10800000">
            <a:off x="7056688" y="2577318"/>
            <a:ext cx="351221" cy="474592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131527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1652A-EF59-FD44-B61F-2E0B69062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In-Order Traversal of BSTs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55AA2-AC0A-2C47-B061-C052FBBF0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Output all the elements in sorted order!</a:t>
            </a:r>
          </a:p>
          <a:p>
            <a:endParaRPr lang="en-US" dirty="0"/>
          </a:p>
          <a:p>
            <a:r>
              <a:rPr lang="en-US" sz="2400" dirty="0" err="1"/>
              <a:t>inOrderTraversal</a:t>
            </a:r>
            <a:r>
              <a:rPr lang="en-US" sz="2400" dirty="0"/>
              <a:t>(x):</a:t>
            </a:r>
          </a:p>
          <a:p>
            <a:pPr lvl="1"/>
            <a:r>
              <a:rPr lang="en-US" dirty="0"/>
              <a:t>if x!= NIL: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x.left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/>
              <a:t>print( </a:t>
            </a:r>
            <a:r>
              <a:rPr lang="en-US" sz="2400" dirty="0" err="1"/>
              <a:t>x.key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x.right</a:t>
            </a:r>
            <a:r>
              <a:rPr lang="en-US" sz="2400" dirty="0"/>
              <a:t> )      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5840028-0B47-514F-A1A2-841F64F054F4}"/>
              </a:ext>
            </a:extLst>
          </p:cNvPr>
          <p:cNvGrpSpPr/>
          <p:nvPr/>
        </p:nvGrpSpPr>
        <p:grpSpPr>
          <a:xfrm>
            <a:off x="5836327" y="2988347"/>
            <a:ext cx="2403165" cy="2407800"/>
            <a:chOff x="5583179" y="2657118"/>
            <a:chExt cx="2881881" cy="282703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0A2789-EE2E-0A4D-BFDD-1D7383933401}"/>
                </a:ext>
              </a:extLst>
            </p:cNvPr>
            <p:cNvSpPr/>
            <p:nvPr/>
          </p:nvSpPr>
          <p:spPr>
            <a:xfrm>
              <a:off x="6760654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525DD3B-B9E8-0246-A8EA-23CBC3A64AE0}"/>
                </a:ext>
              </a:extLst>
            </p:cNvPr>
            <p:cNvSpPr/>
            <p:nvPr/>
          </p:nvSpPr>
          <p:spPr>
            <a:xfrm>
              <a:off x="5583179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9BA48AC-E8F9-F148-83CB-AA0FD2F213D2}"/>
                </a:ext>
              </a:extLst>
            </p:cNvPr>
            <p:cNvSpPr/>
            <p:nvPr/>
          </p:nvSpPr>
          <p:spPr>
            <a:xfrm>
              <a:off x="7814517" y="3738517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EE533E2-6D6B-F74D-8850-0476E3C30F0E}"/>
                </a:ext>
              </a:extLst>
            </p:cNvPr>
            <p:cNvSpPr/>
            <p:nvPr/>
          </p:nvSpPr>
          <p:spPr>
            <a:xfrm>
              <a:off x="6140393" y="3724726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>
                  <a:solidFill>
                    <a:schemeClr val="tx1"/>
                  </a:solidFill>
                </a:rPr>
                <a:t>3</a:t>
              </a:r>
              <a:endParaRPr lang="en-US" sz="4000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D517C84-BE65-F045-8175-F8D4BAA2707C}"/>
                </a:ext>
              </a:extLst>
            </p:cNvPr>
            <p:cNvSpPr/>
            <p:nvPr/>
          </p:nvSpPr>
          <p:spPr>
            <a:xfrm>
              <a:off x="6931962" y="2657118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2A8BFD4-4F79-8C4C-ABF3-508B7212405C}"/>
                </a:ext>
              </a:extLst>
            </p:cNvPr>
            <p:cNvCxnSpPr/>
            <p:nvPr/>
          </p:nvCxnSpPr>
          <p:spPr>
            <a:xfrm>
              <a:off x="7257233" y="3359454"/>
              <a:ext cx="730155" cy="36186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2A4412E-CA7C-BF4F-BF0C-EFD759D92347}"/>
                </a:ext>
              </a:extLst>
            </p:cNvPr>
            <p:cNvCxnSpPr>
              <a:endCxn id="21" idx="0"/>
            </p:cNvCxnSpPr>
            <p:nvPr/>
          </p:nvCxnSpPr>
          <p:spPr>
            <a:xfrm>
              <a:off x="6437691" y="4407354"/>
              <a:ext cx="648235" cy="40796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477C3E3-A7DF-3C44-B84D-1BE2C9A8AB8F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 flipH="1">
              <a:off x="6465665" y="3325955"/>
              <a:ext cx="791569" cy="3987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A8426CC-1B51-534B-B8A3-3E9788FA30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8451" y="4419490"/>
              <a:ext cx="533756" cy="39583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riangle 32">
            <a:extLst>
              <a:ext uri="{FF2B5EF4-FFF2-40B4-BE49-F238E27FC236}">
                <a16:creationId xmlns:a16="http://schemas.microsoft.com/office/drawing/2014/main" id="{DE84A468-E049-A94D-9EA2-68FA055F81B3}"/>
              </a:ext>
            </a:extLst>
          </p:cNvPr>
          <p:cNvSpPr/>
          <p:nvPr/>
        </p:nvSpPr>
        <p:spPr>
          <a:xfrm rot="10800000">
            <a:off x="6370048" y="3476444"/>
            <a:ext cx="351221" cy="474592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9870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1652A-EF59-FD44-B61F-2E0B69062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In-Order Traversal of BSTs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55AA2-AC0A-2C47-B061-C052FBBF0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Output all the elements in sorted order!</a:t>
            </a:r>
          </a:p>
          <a:p>
            <a:endParaRPr lang="en-US" dirty="0"/>
          </a:p>
          <a:p>
            <a:r>
              <a:rPr lang="en-US" sz="2400" dirty="0" err="1"/>
              <a:t>inOrderTraversal</a:t>
            </a:r>
            <a:r>
              <a:rPr lang="en-US" sz="2400" dirty="0"/>
              <a:t>(x):</a:t>
            </a:r>
          </a:p>
          <a:p>
            <a:pPr lvl="1"/>
            <a:r>
              <a:rPr lang="en-US" dirty="0"/>
              <a:t>if x!= NIL: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x.left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/>
              <a:t>print( </a:t>
            </a:r>
            <a:r>
              <a:rPr lang="en-US" sz="2400" dirty="0" err="1"/>
              <a:t>x.key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x.right</a:t>
            </a:r>
            <a:r>
              <a:rPr lang="en-US" sz="2400" dirty="0"/>
              <a:t> )      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5840028-0B47-514F-A1A2-841F64F054F4}"/>
              </a:ext>
            </a:extLst>
          </p:cNvPr>
          <p:cNvGrpSpPr/>
          <p:nvPr/>
        </p:nvGrpSpPr>
        <p:grpSpPr>
          <a:xfrm>
            <a:off x="5836327" y="2988347"/>
            <a:ext cx="2403165" cy="2407800"/>
            <a:chOff x="5583179" y="2657118"/>
            <a:chExt cx="2881881" cy="282703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0A2789-EE2E-0A4D-BFDD-1D7383933401}"/>
                </a:ext>
              </a:extLst>
            </p:cNvPr>
            <p:cNvSpPr/>
            <p:nvPr/>
          </p:nvSpPr>
          <p:spPr>
            <a:xfrm>
              <a:off x="6760654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525DD3B-B9E8-0246-A8EA-23CBC3A64AE0}"/>
                </a:ext>
              </a:extLst>
            </p:cNvPr>
            <p:cNvSpPr/>
            <p:nvPr/>
          </p:nvSpPr>
          <p:spPr>
            <a:xfrm>
              <a:off x="5583179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9BA48AC-E8F9-F148-83CB-AA0FD2F213D2}"/>
                </a:ext>
              </a:extLst>
            </p:cNvPr>
            <p:cNvSpPr/>
            <p:nvPr/>
          </p:nvSpPr>
          <p:spPr>
            <a:xfrm>
              <a:off x="7814517" y="3738517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EE533E2-6D6B-F74D-8850-0476E3C30F0E}"/>
                </a:ext>
              </a:extLst>
            </p:cNvPr>
            <p:cNvSpPr/>
            <p:nvPr/>
          </p:nvSpPr>
          <p:spPr>
            <a:xfrm>
              <a:off x="6140393" y="3724726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>
                  <a:solidFill>
                    <a:schemeClr val="tx1"/>
                  </a:solidFill>
                </a:rPr>
                <a:t>3</a:t>
              </a:r>
              <a:endParaRPr lang="en-US" sz="4000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D517C84-BE65-F045-8175-F8D4BAA2707C}"/>
                </a:ext>
              </a:extLst>
            </p:cNvPr>
            <p:cNvSpPr/>
            <p:nvPr/>
          </p:nvSpPr>
          <p:spPr>
            <a:xfrm>
              <a:off x="6931962" y="2657118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2A8BFD4-4F79-8C4C-ABF3-508B7212405C}"/>
                </a:ext>
              </a:extLst>
            </p:cNvPr>
            <p:cNvCxnSpPr/>
            <p:nvPr/>
          </p:nvCxnSpPr>
          <p:spPr>
            <a:xfrm>
              <a:off x="7257233" y="3359454"/>
              <a:ext cx="730155" cy="36186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2A4412E-CA7C-BF4F-BF0C-EFD759D92347}"/>
                </a:ext>
              </a:extLst>
            </p:cNvPr>
            <p:cNvCxnSpPr>
              <a:endCxn id="21" idx="0"/>
            </p:cNvCxnSpPr>
            <p:nvPr/>
          </p:nvCxnSpPr>
          <p:spPr>
            <a:xfrm>
              <a:off x="6437691" y="4407354"/>
              <a:ext cx="648235" cy="40796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477C3E3-A7DF-3C44-B84D-1BE2C9A8AB8F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 flipH="1">
              <a:off x="6465665" y="3325955"/>
              <a:ext cx="791569" cy="3987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A8426CC-1B51-534B-B8A3-3E9788FA30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8451" y="4419490"/>
              <a:ext cx="533756" cy="39583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riangle 32">
            <a:extLst>
              <a:ext uri="{FF2B5EF4-FFF2-40B4-BE49-F238E27FC236}">
                <a16:creationId xmlns:a16="http://schemas.microsoft.com/office/drawing/2014/main" id="{DE84A468-E049-A94D-9EA2-68FA055F81B3}"/>
              </a:ext>
            </a:extLst>
          </p:cNvPr>
          <p:cNvSpPr/>
          <p:nvPr/>
        </p:nvSpPr>
        <p:spPr>
          <a:xfrm rot="10800000">
            <a:off x="5873938" y="4420635"/>
            <a:ext cx="351221" cy="474592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E19220-F27A-D34D-AD3A-0CD175BE0E24}"/>
              </a:ext>
            </a:extLst>
          </p:cNvPr>
          <p:cNvSpPr/>
          <p:nvPr/>
        </p:nvSpPr>
        <p:spPr>
          <a:xfrm>
            <a:off x="5534050" y="5462637"/>
            <a:ext cx="515498" cy="31315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NIL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077B7F-D0A3-2C43-B832-404C05A43C07}"/>
              </a:ext>
            </a:extLst>
          </p:cNvPr>
          <p:cNvSpPr/>
          <p:nvPr/>
        </p:nvSpPr>
        <p:spPr>
          <a:xfrm>
            <a:off x="6154434" y="5462637"/>
            <a:ext cx="515498" cy="31315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NIL</a:t>
            </a:r>
          </a:p>
        </p:txBody>
      </p:sp>
    </p:spTree>
    <p:extLst>
      <p:ext uri="{BB962C8B-B14F-4D97-AF65-F5344CB8AC3E}">
        <p14:creationId xmlns:p14="http://schemas.microsoft.com/office/powerpoint/2010/main" val="2592624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r>
              <a:rPr lang="en-US" dirty="0"/>
              <a:t>I won’t be here on Monday, Greg Valiant will be.</a:t>
            </a:r>
          </a:p>
          <a:p>
            <a:r>
              <a:rPr lang="en-US" dirty="0"/>
              <a:t>HW3 will be released on Friday</a:t>
            </a:r>
          </a:p>
          <a:p>
            <a:pPr lvl="1"/>
            <a:r>
              <a:rPr lang="en-US" dirty="0"/>
              <a:t>Hope you enjoyed your week off </a:t>
            </a:r>
            <a:r>
              <a:rPr lang="en-US" dirty="0">
                <a:sym typeface="Wingdings" pitchFamily="2" charset="2"/>
              </a:rPr>
              <a:t></a:t>
            </a:r>
          </a:p>
          <a:p>
            <a:pPr lvl="1"/>
            <a:endParaRPr lang="en-US" dirty="0">
              <a:sym typeface="Wingdings" pitchFamily="2" charset="2"/>
            </a:endParaRPr>
          </a:p>
          <a:p>
            <a:pPr lvl="1"/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All OAE letters and exam conflicts are past due!</a:t>
            </a:r>
          </a:p>
          <a:p>
            <a:pPr lvl="1"/>
            <a:r>
              <a:rPr lang="en-US" dirty="0">
                <a:sym typeface="Wingdings" pitchFamily="2" charset="2"/>
              </a:rPr>
              <a:t>If you have any, please email </a:t>
            </a:r>
            <a:r>
              <a:rPr lang="en-US" dirty="0">
                <a:sym typeface="Wingdings" pitchFamily="2" charset="2"/>
                <a:hlinkClick r:id="rId2"/>
              </a:rPr>
              <a:t>cs161-win1819-staff@lists.stanford.edu</a:t>
            </a:r>
            <a:r>
              <a:rPr lang="en-US" dirty="0">
                <a:sym typeface="Wingdings" pitchFamily="2" charset="2"/>
              </a:rPr>
              <a:t> ASAP!</a:t>
            </a:r>
          </a:p>
          <a:p>
            <a:pPr lvl="1"/>
            <a:r>
              <a:rPr lang="en-US" dirty="0">
                <a:sym typeface="Wingdings" pitchFamily="2" charset="2"/>
              </a:rPr>
              <a:t>(Note about privacy: this list is only read by Mary, Richard and Dana.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537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1652A-EF59-FD44-B61F-2E0B69062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In-Order Traversal of BSTs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55AA2-AC0A-2C47-B061-C052FBBF0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Output all the elements in sorted order!</a:t>
            </a:r>
          </a:p>
          <a:p>
            <a:endParaRPr lang="en-US" dirty="0"/>
          </a:p>
          <a:p>
            <a:r>
              <a:rPr lang="en-US" sz="2400" dirty="0" err="1"/>
              <a:t>inOrderTraversal</a:t>
            </a:r>
            <a:r>
              <a:rPr lang="en-US" sz="2400" dirty="0"/>
              <a:t>(x):</a:t>
            </a:r>
          </a:p>
          <a:p>
            <a:pPr lvl="1"/>
            <a:r>
              <a:rPr lang="en-US" dirty="0"/>
              <a:t>if x!= NIL: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x.left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/>
              <a:t>print( </a:t>
            </a:r>
            <a:r>
              <a:rPr lang="en-US" sz="2400" dirty="0" err="1"/>
              <a:t>x.key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x.right</a:t>
            </a:r>
            <a:r>
              <a:rPr lang="en-US" sz="2400" dirty="0"/>
              <a:t> )      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5840028-0B47-514F-A1A2-841F64F054F4}"/>
              </a:ext>
            </a:extLst>
          </p:cNvPr>
          <p:cNvGrpSpPr/>
          <p:nvPr/>
        </p:nvGrpSpPr>
        <p:grpSpPr>
          <a:xfrm>
            <a:off x="5836327" y="2988347"/>
            <a:ext cx="2403165" cy="2407800"/>
            <a:chOff x="5583179" y="2657118"/>
            <a:chExt cx="2881881" cy="282703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0A2789-EE2E-0A4D-BFDD-1D7383933401}"/>
                </a:ext>
              </a:extLst>
            </p:cNvPr>
            <p:cNvSpPr/>
            <p:nvPr/>
          </p:nvSpPr>
          <p:spPr>
            <a:xfrm>
              <a:off x="6760654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525DD3B-B9E8-0246-A8EA-23CBC3A64AE0}"/>
                </a:ext>
              </a:extLst>
            </p:cNvPr>
            <p:cNvSpPr/>
            <p:nvPr/>
          </p:nvSpPr>
          <p:spPr>
            <a:xfrm>
              <a:off x="5583179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9BA48AC-E8F9-F148-83CB-AA0FD2F213D2}"/>
                </a:ext>
              </a:extLst>
            </p:cNvPr>
            <p:cNvSpPr/>
            <p:nvPr/>
          </p:nvSpPr>
          <p:spPr>
            <a:xfrm>
              <a:off x="7814517" y="3738517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EE533E2-6D6B-F74D-8850-0476E3C30F0E}"/>
                </a:ext>
              </a:extLst>
            </p:cNvPr>
            <p:cNvSpPr/>
            <p:nvPr/>
          </p:nvSpPr>
          <p:spPr>
            <a:xfrm>
              <a:off x="6140393" y="3724726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>
                  <a:solidFill>
                    <a:schemeClr val="tx1"/>
                  </a:solidFill>
                </a:rPr>
                <a:t>3</a:t>
              </a:r>
              <a:endParaRPr lang="en-US" sz="4000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D517C84-BE65-F045-8175-F8D4BAA2707C}"/>
                </a:ext>
              </a:extLst>
            </p:cNvPr>
            <p:cNvSpPr/>
            <p:nvPr/>
          </p:nvSpPr>
          <p:spPr>
            <a:xfrm>
              <a:off x="6931962" y="2657118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2A8BFD4-4F79-8C4C-ABF3-508B7212405C}"/>
                </a:ext>
              </a:extLst>
            </p:cNvPr>
            <p:cNvCxnSpPr/>
            <p:nvPr/>
          </p:nvCxnSpPr>
          <p:spPr>
            <a:xfrm>
              <a:off x="7257233" y="3359454"/>
              <a:ext cx="730155" cy="36186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2A4412E-CA7C-BF4F-BF0C-EFD759D92347}"/>
                </a:ext>
              </a:extLst>
            </p:cNvPr>
            <p:cNvCxnSpPr>
              <a:endCxn id="21" idx="0"/>
            </p:cNvCxnSpPr>
            <p:nvPr/>
          </p:nvCxnSpPr>
          <p:spPr>
            <a:xfrm>
              <a:off x="6437691" y="4407354"/>
              <a:ext cx="648235" cy="40796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477C3E3-A7DF-3C44-B84D-1BE2C9A8AB8F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 flipH="1">
              <a:off x="6465665" y="3325955"/>
              <a:ext cx="791569" cy="3987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A8426CC-1B51-534B-B8A3-3E9788FA30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8451" y="4419490"/>
              <a:ext cx="533756" cy="39583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riangle 32">
            <a:extLst>
              <a:ext uri="{FF2B5EF4-FFF2-40B4-BE49-F238E27FC236}">
                <a16:creationId xmlns:a16="http://schemas.microsoft.com/office/drawing/2014/main" id="{DE84A468-E049-A94D-9EA2-68FA055F81B3}"/>
              </a:ext>
            </a:extLst>
          </p:cNvPr>
          <p:cNvSpPr/>
          <p:nvPr/>
        </p:nvSpPr>
        <p:spPr>
          <a:xfrm rot="10800000">
            <a:off x="5447430" y="5084252"/>
            <a:ext cx="351221" cy="474592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E19220-F27A-D34D-AD3A-0CD175BE0E24}"/>
              </a:ext>
            </a:extLst>
          </p:cNvPr>
          <p:cNvSpPr/>
          <p:nvPr/>
        </p:nvSpPr>
        <p:spPr>
          <a:xfrm>
            <a:off x="5534050" y="5462637"/>
            <a:ext cx="515498" cy="31315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NIL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077B7F-D0A3-2C43-B832-404C05A43C07}"/>
              </a:ext>
            </a:extLst>
          </p:cNvPr>
          <p:cNvSpPr/>
          <p:nvPr/>
        </p:nvSpPr>
        <p:spPr>
          <a:xfrm>
            <a:off x="6154434" y="5462637"/>
            <a:ext cx="515498" cy="31315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NIL</a:t>
            </a:r>
          </a:p>
        </p:txBody>
      </p:sp>
    </p:spTree>
    <p:extLst>
      <p:ext uri="{BB962C8B-B14F-4D97-AF65-F5344CB8AC3E}">
        <p14:creationId xmlns:p14="http://schemas.microsoft.com/office/powerpoint/2010/main" val="27756148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1652A-EF59-FD44-B61F-2E0B69062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In-Order Traversal of BSTs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55AA2-AC0A-2C47-B061-C052FBBF0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Output all the elements in sorted order!</a:t>
            </a:r>
          </a:p>
          <a:p>
            <a:endParaRPr lang="en-US" dirty="0"/>
          </a:p>
          <a:p>
            <a:r>
              <a:rPr lang="en-US" sz="2400" dirty="0" err="1"/>
              <a:t>inOrderTraversal</a:t>
            </a:r>
            <a:r>
              <a:rPr lang="en-US" sz="2400" dirty="0"/>
              <a:t>(x):</a:t>
            </a:r>
          </a:p>
          <a:p>
            <a:pPr lvl="1"/>
            <a:r>
              <a:rPr lang="en-US" dirty="0"/>
              <a:t>if x!= NIL: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x.left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/>
              <a:t>print( </a:t>
            </a:r>
            <a:r>
              <a:rPr lang="en-US" sz="2400" dirty="0" err="1"/>
              <a:t>x.key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x.right</a:t>
            </a:r>
            <a:r>
              <a:rPr lang="en-US" sz="2400" dirty="0"/>
              <a:t> )      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5840028-0B47-514F-A1A2-841F64F054F4}"/>
              </a:ext>
            </a:extLst>
          </p:cNvPr>
          <p:cNvGrpSpPr/>
          <p:nvPr/>
        </p:nvGrpSpPr>
        <p:grpSpPr>
          <a:xfrm>
            <a:off x="5836327" y="2988347"/>
            <a:ext cx="2403165" cy="2407800"/>
            <a:chOff x="5583179" y="2657118"/>
            <a:chExt cx="2881881" cy="282703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0A2789-EE2E-0A4D-BFDD-1D7383933401}"/>
                </a:ext>
              </a:extLst>
            </p:cNvPr>
            <p:cNvSpPr/>
            <p:nvPr/>
          </p:nvSpPr>
          <p:spPr>
            <a:xfrm>
              <a:off x="6760654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525DD3B-B9E8-0246-A8EA-23CBC3A64AE0}"/>
                </a:ext>
              </a:extLst>
            </p:cNvPr>
            <p:cNvSpPr/>
            <p:nvPr/>
          </p:nvSpPr>
          <p:spPr>
            <a:xfrm>
              <a:off x="5583179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9BA48AC-E8F9-F148-83CB-AA0FD2F213D2}"/>
                </a:ext>
              </a:extLst>
            </p:cNvPr>
            <p:cNvSpPr/>
            <p:nvPr/>
          </p:nvSpPr>
          <p:spPr>
            <a:xfrm>
              <a:off x="7814517" y="3738517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EE533E2-6D6B-F74D-8850-0476E3C30F0E}"/>
                </a:ext>
              </a:extLst>
            </p:cNvPr>
            <p:cNvSpPr/>
            <p:nvPr/>
          </p:nvSpPr>
          <p:spPr>
            <a:xfrm>
              <a:off x="6140393" y="3724726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>
                  <a:solidFill>
                    <a:schemeClr val="tx1"/>
                  </a:solidFill>
                </a:rPr>
                <a:t>3</a:t>
              </a:r>
              <a:endParaRPr lang="en-US" sz="4000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D517C84-BE65-F045-8175-F8D4BAA2707C}"/>
                </a:ext>
              </a:extLst>
            </p:cNvPr>
            <p:cNvSpPr/>
            <p:nvPr/>
          </p:nvSpPr>
          <p:spPr>
            <a:xfrm>
              <a:off x="6931962" y="2657118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2A8BFD4-4F79-8C4C-ABF3-508B7212405C}"/>
                </a:ext>
              </a:extLst>
            </p:cNvPr>
            <p:cNvCxnSpPr/>
            <p:nvPr/>
          </p:nvCxnSpPr>
          <p:spPr>
            <a:xfrm>
              <a:off x="7257233" y="3359454"/>
              <a:ext cx="730155" cy="36186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2A4412E-CA7C-BF4F-BF0C-EFD759D92347}"/>
                </a:ext>
              </a:extLst>
            </p:cNvPr>
            <p:cNvCxnSpPr>
              <a:endCxn id="21" idx="0"/>
            </p:cNvCxnSpPr>
            <p:nvPr/>
          </p:nvCxnSpPr>
          <p:spPr>
            <a:xfrm>
              <a:off x="6437691" y="4407354"/>
              <a:ext cx="648235" cy="40796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477C3E3-A7DF-3C44-B84D-1BE2C9A8AB8F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 flipH="1">
              <a:off x="6465665" y="3325955"/>
              <a:ext cx="791569" cy="3987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A8426CC-1B51-534B-B8A3-3E9788FA30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8451" y="4419490"/>
              <a:ext cx="533756" cy="39583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riangle 32">
            <a:extLst>
              <a:ext uri="{FF2B5EF4-FFF2-40B4-BE49-F238E27FC236}">
                <a16:creationId xmlns:a16="http://schemas.microsoft.com/office/drawing/2014/main" id="{DE84A468-E049-A94D-9EA2-68FA055F81B3}"/>
              </a:ext>
            </a:extLst>
          </p:cNvPr>
          <p:cNvSpPr/>
          <p:nvPr/>
        </p:nvSpPr>
        <p:spPr>
          <a:xfrm rot="10800000">
            <a:off x="5873938" y="4420635"/>
            <a:ext cx="351221" cy="474592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05C243-68E7-1D4F-8E25-F880C323571F}"/>
              </a:ext>
            </a:extLst>
          </p:cNvPr>
          <p:cNvSpPr txBox="1"/>
          <p:nvPr/>
        </p:nvSpPr>
        <p:spPr>
          <a:xfrm>
            <a:off x="5447430" y="5733277"/>
            <a:ext cx="6601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2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E19220-F27A-D34D-AD3A-0CD175BE0E24}"/>
              </a:ext>
            </a:extLst>
          </p:cNvPr>
          <p:cNvSpPr/>
          <p:nvPr/>
        </p:nvSpPr>
        <p:spPr>
          <a:xfrm>
            <a:off x="5534050" y="5462637"/>
            <a:ext cx="515498" cy="31315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NIL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077B7F-D0A3-2C43-B832-404C05A43C07}"/>
              </a:ext>
            </a:extLst>
          </p:cNvPr>
          <p:cNvSpPr/>
          <p:nvPr/>
        </p:nvSpPr>
        <p:spPr>
          <a:xfrm>
            <a:off x="6154434" y="5462637"/>
            <a:ext cx="515498" cy="31315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NIL</a:t>
            </a:r>
          </a:p>
        </p:txBody>
      </p:sp>
    </p:spTree>
    <p:extLst>
      <p:ext uri="{BB962C8B-B14F-4D97-AF65-F5344CB8AC3E}">
        <p14:creationId xmlns:p14="http://schemas.microsoft.com/office/powerpoint/2010/main" val="2053054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1652A-EF59-FD44-B61F-2E0B69062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In-Order Traversal of BSTs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55AA2-AC0A-2C47-B061-C052FBBF0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Output all the elements in sorted order!</a:t>
            </a:r>
          </a:p>
          <a:p>
            <a:endParaRPr lang="en-US" dirty="0"/>
          </a:p>
          <a:p>
            <a:r>
              <a:rPr lang="en-US" sz="2400" dirty="0" err="1"/>
              <a:t>inOrderTraversal</a:t>
            </a:r>
            <a:r>
              <a:rPr lang="en-US" sz="2400" dirty="0"/>
              <a:t>(x):</a:t>
            </a:r>
          </a:p>
          <a:p>
            <a:pPr lvl="1"/>
            <a:r>
              <a:rPr lang="en-US" dirty="0"/>
              <a:t>if x!= NIL: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x.left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/>
              <a:t>print( </a:t>
            </a:r>
            <a:r>
              <a:rPr lang="en-US" sz="2400" dirty="0" err="1"/>
              <a:t>x.key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x.right</a:t>
            </a:r>
            <a:r>
              <a:rPr lang="en-US" sz="2400" dirty="0"/>
              <a:t> )      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5840028-0B47-514F-A1A2-841F64F054F4}"/>
              </a:ext>
            </a:extLst>
          </p:cNvPr>
          <p:cNvGrpSpPr/>
          <p:nvPr/>
        </p:nvGrpSpPr>
        <p:grpSpPr>
          <a:xfrm>
            <a:off x="5836327" y="2988347"/>
            <a:ext cx="2403165" cy="2407800"/>
            <a:chOff x="5583179" y="2657118"/>
            <a:chExt cx="2881881" cy="282703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0A2789-EE2E-0A4D-BFDD-1D7383933401}"/>
                </a:ext>
              </a:extLst>
            </p:cNvPr>
            <p:cNvSpPr/>
            <p:nvPr/>
          </p:nvSpPr>
          <p:spPr>
            <a:xfrm>
              <a:off x="6760654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525DD3B-B9E8-0246-A8EA-23CBC3A64AE0}"/>
                </a:ext>
              </a:extLst>
            </p:cNvPr>
            <p:cNvSpPr/>
            <p:nvPr/>
          </p:nvSpPr>
          <p:spPr>
            <a:xfrm>
              <a:off x="5583179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9BA48AC-E8F9-F148-83CB-AA0FD2F213D2}"/>
                </a:ext>
              </a:extLst>
            </p:cNvPr>
            <p:cNvSpPr/>
            <p:nvPr/>
          </p:nvSpPr>
          <p:spPr>
            <a:xfrm>
              <a:off x="7814517" y="3738517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EE533E2-6D6B-F74D-8850-0476E3C30F0E}"/>
                </a:ext>
              </a:extLst>
            </p:cNvPr>
            <p:cNvSpPr/>
            <p:nvPr/>
          </p:nvSpPr>
          <p:spPr>
            <a:xfrm>
              <a:off x="6140393" y="3724726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>
                  <a:solidFill>
                    <a:schemeClr val="tx1"/>
                  </a:solidFill>
                </a:rPr>
                <a:t>3</a:t>
              </a:r>
              <a:endParaRPr lang="en-US" sz="4000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D517C84-BE65-F045-8175-F8D4BAA2707C}"/>
                </a:ext>
              </a:extLst>
            </p:cNvPr>
            <p:cNvSpPr/>
            <p:nvPr/>
          </p:nvSpPr>
          <p:spPr>
            <a:xfrm>
              <a:off x="6931962" y="2657118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2A8BFD4-4F79-8C4C-ABF3-508B7212405C}"/>
                </a:ext>
              </a:extLst>
            </p:cNvPr>
            <p:cNvCxnSpPr/>
            <p:nvPr/>
          </p:nvCxnSpPr>
          <p:spPr>
            <a:xfrm>
              <a:off x="7257233" y="3359454"/>
              <a:ext cx="730155" cy="36186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2A4412E-CA7C-BF4F-BF0C-EFD759D92347}"/>
                </a:ext>
              </a:extLst>
            </p:cNvPr>
            <p:cNvCxnSpPr>
              <a:endCxn id="21" idx="0"/>
            </p:cNvCxnSpPr>
            <p:nvPr/>
          </p:nvCxnSpPr>
          <p:spPr>
            <a:xfrm>
              <a:off x="6437691" y="4407354"/>
              <a:ext cx="648235" cy="40796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477C3E3-A7DF-3C44-B84D-1BE2C9A8AB8F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 flipH="1">
              <a:off x="6465665" y="3325955"/>
              <a:ext cx="791569" cy="3987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A8426CC-1B51-534B-B8A3-3E9788FA30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8451" y="4419490"/>
              <a:ext cx="533756" cy="39583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riangle 32">
            <a:extLst>
              <a:ext uri="{FF2B5EF4-FFF2-40B4-BE49-F238E27FC236}">
                <a16:creationId xmlns:a16="http://schemas.microsoft.com/office/drawing/2014/main" id="{DE84A468-E049-A94D-9EA2-68FA055F81B3}"/>
              </a:ext>
            </a:extLst>
          </p:cNvPr>
          <p:cNvSpPr/>
          <p:nvPr/>
        </p:nvSpPr>
        <p:spPr>
          <a:xfrm rot="10800000">
            <a:off x="6300527" y="5074667"/>
            <a:ext cx="351221" cy="474592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05C243-68E7-1D4F-8E25-F880C323571F}"/>
              </a:ext>
            </a:extLst>
          </p:cNvPr>
          <p:cNvSpPr txBox="1"/>
          <p:nvPr/>
        </p:nvSpPr>
        <p:spPr>
          <a:xfrm>
            <a:off x="5447430" y="5733277"/>
            <a:ext cx="6601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2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E19220-F27A-D34D-AD3A-0CD175BE0E24}"/>
              </a:ext>
            </a:extLst>
          </p:cNvPr>
          <p:cNvSpPr/>
          <p:nvPr/>
        </p:nvSpPr>
        <p:spPr>
          <a:xfrm>
            <a:off x="5534050" y="5462637"/>
            <a:ext cx="515498" cy="31315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NIL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077B7F-D0A3-2C43-B832-404C05A43C07}"/>
              </a:ext>
            </a:extLst>
          </p:cNvPr>
          <p:cNvSpPr/>
          <p:nvPr/>
        </p:nvSpPr>
        <p:spPr>
          <a:xfrm>
            <a:off x="6154434" y="5462637"/>
            <a:ext cx="515498" cy="31315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NIL</a:t>
            </a:r>
          </a:p>
        </p:txBody>
      </p:sp>
    </p:spTree>
    <p:extLst>
      <p:ext uri="{BB962C8B-B14F-4D97-AF65-F5344CB8AC3E}">
        <p14:creationId xmlns:p14="http://schemas.microsoft.com/office/powerpoint/2010/main" val="18067347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1652A-EF59-FD44-B61F-2E0B69062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In-Order Traversal of BSTs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55AA2-AC0A-2C47-B061-C052FBBF0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Output all the elements in sorted order!</a:t>
            </a:r>
          </a:p>
          <a:p>
            <a:endParaRPr lang="en-US" dirty="0"/>
          </a:p>
          <a:p>
            <a:r>
              <a:rPr lang="en-US" sz="2400" dirty="0" err="1"/>
              <a:t>inOrderTraversal</a:t>
            </a:r>
            <a:r>
              <a:rPr lang="en-US" sz="2400" dirty="0"/>
              <a:t>(x):</a:t>
            </a:r>
          </a:p>
          <a:p>
            <a:pPr lvl="1"/>
            <a:r>
              <a:rPr lang="en-US" dirty="0"/>
              <a:t>if x!= NIL: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x.left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/>
              <a:t>print( </a:t>
            </a:r>
            <a:r>
              <a:rPr lang="en-US" sz="2400" dirty="0" err="1"/>
              <a:t>x.key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x.right</a:t>
            </a:r>
            <a:r>
              <a:rPr lang="en-US" sz="2400" dirty="0"/>
              <a:t> )      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5840028-0B47-514F-A1A2-841F64F054F4}"/>
              </a:ext>
            </a:extLst>
          </p:cNvPr>
          <p:cNvGrpSpPr/>
          <p:nvPr/>
        </p:nvGrpSpPr>
        <p:grpSpPr>
          <a:xfrm>
            <a:off x="5836327" y="2988347"/>
            <a:ext cx="2403165" cy="2407800"/>
            <a:chOff x="5583179" y="2657118"/>
            <a:chExt cx="2881881" cy="282703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0A2789-EE2E-0A4D-BFDD-1D7383933401}"/>
                </a:ext>
              </a:extLst>
            </p:cNvPr>
            <p:cNvSpPr/>
            <p:nvPr/>
          </p:nvSpPr>
          <p:spPr>
            <a:xfrm>
              <a:off x="6760654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525DD3B-B9E8-0246-A8EA-23CBC3A64AE0}"/>
                </a:ext>
              </a:extLst>
            </p:cNvPr>
            <p:cNvSpPr/>
            <p:nvPr/>
          </p:nvSpPr>
          <p:spPr>
            <a:xfrm>
              <a:off x="5583179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9BA48AC-E8F9-F148-83CB-AA0FD2F213D2}"/>
                </a:ext>
              </a:extLst>
            </p:cNvPr>
            <p:cNvSpPr/>
            <p:nvPr/>
          </p:nvSpPr>
          <p:spPr>
            <a:xfrm>
              <a:off x="7814517" y="3738517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EE533E2-6D6B-F74D-8850-0476E3C30F0E}"/>
                </a:ext>
              </a:extLst>
            </p:cNvPr>
            <p:cNvSpPr/>
            <p:nvPr/>
          </p:nvSpPr>
          <p:spPr>
            <a:xfrm>
              <a:off x="6140393" y="3724726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>
                  <a:solidFill>
                    <a:schemeClr val="tx1"/>
                  </a:solidFill>
                </a:rPr>
                <a:t>3</a:t>
              </a:r>
              <a:endParaRPr lang="en-US" sz="4000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D517C84-BE65-F045-8175-F8D4BAA2707C}"/>
                </a:ext>
              </a:extLst>
            </p:cNvPr>
            <p:cNvSpPr/>
            <p:nvPr/>
          </p:nvSpPr>
          <p:spPr>
            <a:xfrm>
              <a:off x="6931962" y="2657118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2A8BFD4-4F79-8C4C-ABF3-508B7212405C}"/>
                </a:ext>
              </a:extLst>
            </p:cNvPr>
            <p:cNvCxnSpPr/>
            <p:nvPr/>
          </p:nvCxnSpPr>
          <p:spPr>
            <a:xfrm>
              <a:off x="7257233" y="3359454"/>
              <a:ext cx="730155" cy="36186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2A4412E-CA7C-BF4F-BF0C-EFD759D92347}"/>
                </a:ext>
              </a:extLst>
            </p:cNvPr>
            <p:cNvCxnSpPr>
              <a:endCxn id="21" idx="0"/>
            </p:cNvCxnSpPr>
            <p:nvPr/>
          </p:nvCxnSpPr>
          <p:spPr>
            <a:xfrm>
              <a:off x="6437691" y="4407354"/>
              <a:ext cx="648235" cy="40796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477C3E3-A7DF-3C44-B84D-1BE2C9A8AB8F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 flipH="1">
              <a:off x="6465665" y="3325955"/>
              <a:ext cx="791569" cy="3987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A8426CC-1B51-534B-B8A3-3E9788FA30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8451" y="4419490"/>
              <a:ext cx="533756" cy="39583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riangle 32">
            <a:extLst>
              <a:ext uri="{FF2B5EF4-FFF2-40B4-BE49-F238E27FC236}">
                <a16:creationId xmlns:a16="http://schemas.microsoft.com/office/drawing/2014/main" id="{DE84A468-E049-A94D-9EA2-68FA055F81B3}"/>
              </a:ext>
            </a:extLst>
          </p:cNvPr>
          <p:cNvSpPr/>
          <p:nvPr/>
        </p:nvSpPr>
        <p:spPr>
          <a:xfrm rot="10800000">
            <a:off x="5821589" y="4467284"/>
            <a:ext cx="351221" cy="474592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05C243-68E7-1D4F-8E25-F880C323571F}"/>
              </a:ext>
            </a:extLst>
          </p:cNvPr>
          <p:cNvSpPr txBox="1"/>
          <p:nvPr/>
        </p:nvSpPr>
        <p:spPr>
          <a:xfrm>
            <a:off x="5447430" y="5733277"/>
            <a:ext cx="6601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2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E19220-F27A-D34D-AD3A-0CD175BE0E24}"/>
              </a:ext>
            </a:extLst>
          </p:cNvPr>
          <p:cNvSpPr/>
          <p:nvPr/>
        </p:nvSpPr>
        <p:spPr>
          <a:xfrm>
            <a:off x="5534050" y="5462637"/>
            <a:ext cx="515498" cy="31315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NIL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077B7F-D0A3-2C43-B832-404C05A43C07}"/>
              </a:ext>
            </a:extLst>
          </p:cNvPr>
          <p:cNvSpPr/>
          <p:nvPr/>
        </p:nvSpPr>
        <p:spPr>
          <a:xfrm>
            <a:off x="6154434" y="5462637"/>
            <a:ext cx="515498" cy="31315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NIL</a:t>
            </a:r>
          </a:p>
        </p:txBody>
      </p:sp>
    </p:spTree>
    <p:extLst>
      <p:ext uri="{BB962C8B-B14F-4D97-AF65-F5344CB8AC3E}">
        <p14:creationId xmlns:p14="http://schemas.microsoft.com/office/powerpoint/2010/main" val="2442739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1652A-EF59-FD44-B61F-2E0B69062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In-Order Traversal of BSTs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55AA2-AC0A-2C47-B061-C052FBBF0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Output all the elements in sorted order!</a:t>
            </a:r>
          </a:p>
          <a:p>
            <a:endParaRPr lang="en-US" dirty="0"/>
          </a:p>
          <a:p>
            <a:r>
              <a:rPr lang="en-US" sz="2400" dirty="0" err="1"/>
              <a:t>inOrderTraversal</a:t>
            </a:r>
            <a:r>
              <a:rPr lang="en-US" sz="2400" dirty="0"/>
              <a:t>(x):</a:t>
            </a:r>
          </a:p>
          <a:p>
            <a:pPr lvl="1"/>
            <a:r>
              <a:rPr lang="en-US" dirty="0"/>
              <a:t>if x!= NIL: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x.left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/>
              <a:t>print( </a:t>
            </a:r>
            <a:r>
              <a:rPr lang="en-US" sz="2400" dirty="0" err="1"/>
              <a:t>x.key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x.right</a:t>
            </a:r>
            <a:r>
              <a:rPr lang="en-US" sz="2400" dirty="0"/>
              <a:t> )      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5840028-0B47-514F-A1A2-841F64F054F4}"/>
              </a:ext>
            </a:extLst>
          </p:cNvPr>
          <p:cNvGrpSpPr/>
          <p:nvPr/>
        </p:nvGrpSpPr>
        <p:grpSpPr>
          <a:xfrm>
            <a:off x="5836327" y="2988347"/>
            <a:ext cx="2403165" cy="2407800"/>
            <a:chOff x="5583179" y="2657118"/>
            <a:chExt cx="2881881" cy="282703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0A2789-EE2E-0A4D-BFDD-1D7383933401}"/>
                </a:ext>
              </a:extLst>
            </p:cNvPr>
            <p:cNvSpPr/>
            <p:nvPr/>
          </p:nvSpPr>
          <p:spPr>
            <a:xfrm>
              <a:off x="6760654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525DD3B-B9E8-0246-A8EA-23CBC3A64AE0}"/>
                </a:ext>
              </a:extLst>
            </p:cNvPr>
            <p:cNvSpPr/>
            <p:nvPr/>
          </p:nvSpPr>
          <p:spPr>
            <a:xfrm>
              <a:off x="5583179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9BA48AC-E8F9-F148-83CB-AA0FD2F213D2}"/>
                </a:ext>
              </a:extLst>
            </p:cNvPr>
            <p:cNvSpPr/>
            <p:nvPr/>
          </p:nvSpPr>
          <p:spPr>
            <a:xfrm>
              <a:off x="7814517" y="3738517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EE533E2-6D6B-F74D-8850-0476E3C30F0E}"/>
                </a:ext>
              </a:extLst>
            </p:cNvPr>
            <p:cNvSpPr/>
            <p:nvPr/>
          </p:nvSpPr>
          <p:spPr>
            <a:xfrm>
              <a:off x="6140393" y="3724726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>
                  <a:solidFill>
                    <a:schemeClr val="tx1"/>
                  </a:solidFill>
                </a:rPr>
                <a:t>3</a:t>
              </a:r>
              <a:endParaRPr lang="en-US" sz="4000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D517C84-BE65-F045-8175-F8D4BAA2707C}"/>
                </a:ext>
              </a:extLst>
            </p:cNvPr>
            <p:cNvSpPr/>
            <p:nvPr/>
          </p:nvSpPr>
          <p:spPr>
            <a:xfrm>
              <a:off x="6931962" y="2657118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2A8BFD4-4F79-8C4C-ABF3-508B7212405C}"/>
                </a:ext>
              </a:extLst>
            </p:cNvPr>
            <p:cNvCxnSpPr/>
            <p:nvPr/>
          </p:nvCxnSpPr>
          <p:spPr>
            <a:xfrm>
              <a:off x="7257233" y="3359454"/>
              <a:ext cx="730155" cy="36186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2A4412E-CA7C-BF4F-BF0C-EFD759D92347}"/>
                </a:ext>
              </a:extLst>
            </p:cNvPr>
            <p:cNvCxnSpPr>
              <a:endCxn id="21" idx="0"/>
            </p:cNvCxnSpPr>
            <p:nvPr/>
          </p:nvCxnSpPr>
          <p:spPr>
            <a:xfrm>
              <a:off x="6437691" y="4407354"/>
              <a:ext cx="648235" cy="40796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477C3E3-A7DF-3C44-B84D-1BE2C9A8AB8F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 flipH="1">
              <a:off x="6465665" y="3325955"/>
              <a:ext cx="791569" cy="3987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A8426CC-1B51-534B-B8A3-3E9788FA30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8451" y="4419490"/>
              <a:ext cx="533756" cy="39583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riangle 32">
            <a:extLst>
              <a:ext uri="{FF2B5EF4-FFF2-40B4-BE49-F238E27FC236}">
                <a16:creationId xmlns:a16="http://schemas.microsoft.com/office/drawing/2014/main" id="{DE84A468-E049-A94D-9EA2-68FA055F81B3}"/>
              </a:ext>
            </a:extLst>
          </p:cNvPr>
          <p:cNvSpPr/>
          <p:nvPr/>
        </p:nvSpPr>
        <p:spPr>
          <a:xfrm rot="10800000">
            <a:off x="6364347" y="3503333"/>
            <a:ext cx="351221" cy="474592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05C243-68E7-1D4F-8E25-F880C323571F}"/>
              </a:ext>
            </a:extLst>
          </p:cNvPr>
          <p:cNvSpPr txBox="1"/>
          <p:nvPr/>
        </p:nvSpPr>
        <p:spPr>
          <a:xfrm>
            <a:off x="5447430" y="5733277"/>
            <a:ext cx="388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2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0633A3-4B16-E542-B147-3951F383EB06}"/>
              </a:ext>
            </a:extLst>
          </p:cNvPr>
          <p:cNvSpPr txBox="1"/>
          <p:nvPr/>
        </p:nvSpPr>
        <p:spPr>
          <a:xfrm>
            <a:off x="5912084" y="5733277"/>
            <a:ext cx="388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3</a:t>
            </a:r>
            <a:endParaRPr lang="en-US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7351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1652A-EF59-FD44-B61F-2E0B69062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In-Order Traversal of BSTs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55AA2-AC0A-2C47-B061-C052FBBF0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Output all the elements in sorted order!</a:t>
            </a:r>
          </a:p>
          <a:p>
            <a:endParaRPr lang="en-US" dirty="0"/>
          </a:p>
          <a:p>
            <a:r>
              <a:rPr lang="en-US" sz="2400" dirty="0" err="1"/>
              <a:t>inOrderTraversal</a:t>
            </a:r>
            <a:r>
              <a:rPr lang="en-US" sz="2400" dirty="0"/>
              <a:t>(x):</a:t>
            </a:r>
          </a:p>
          <a:p>
            <a:pPr lvl="1"/>
            <a:r>
              <a:rPr lang="en-US" dirty="0"/>
              <a:t>if x!= NIL: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x.left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/>
              <a:t>print( </a:t>
            </a:r>
            <a:r>
              <a:rPr lang="en-US" sz="2400" dirty="0" err="1"/>
              <a:t>x.key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x.right</a:t>
            </a:r>
            <a:r>
              <a:rPr lang="en-US" sz="2400" dirty="0"/>
              <a:t> )      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5840028-0B47-514F-A1A2-841F64F054F4}"/>
              </a:ext>
            </a:extLst>
          </p:cNvPr>
          <p:cNvGrpSpPr/>
          <p:nvPr/>
        </p:nvGrpSpPr>
        <p:grpSpPr>
          <a:xfrm>
            <a:off x="5836327" y="2988347"/>
            <a:ext cx="2403165" cy="2407800"/>
            <a:chOff x="5583179" y="2657118"/>
            <a:chExt cx="2881881" cy="282703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0A2789-EE2E-0A4D-BFDD-1D7383933401}"/>
                </a:ext>
              </a:extLst>
            </p:cNvPr>
            <p:cNvSpPr/>
            <p:nvPr/>
          </p:nvSpPr>
          <p:spPr>
            <a:xfrm>
              <a:off x="6760654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525DD3B-B9E8-0246-A8EA-23CBC3A64AE0}"/>
                </a:ext>
              </a:extLst>
            </p:cNvPr>
            <p:cNvSpPr/>
            <p:nvPr/>
          </p:nvSpPr>
          <p:spPr>
            <a:xfrm>
              <a:off x="5583179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9BA48AC-E8F9-F148-83CB-AA0FD2F213D2}"/>
                </a:ext>
              </a:extLst>
            </p:cNvPr>
            <p:cNvSpPr/>
            <p:nvPr/>
          </p:nvSpPr>
          <p:spPr>
            <a:xfrm>
              <a:off x="7814517" y="3738517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EE533E2-6D6B-F74D-8850-0476E3C30F0E}"/>
                </a:ext>
              </a:extLst>
            </p:cNvPr>
            <p:cNvSpPr/>
            <p:nvPr/>
          </p:nvSpPr>
          <p:spPr>
            <a:xfrm>
              <a:off x="6140393" y="3724726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>
                  <a:solidFill>
                    <a:schemeClr val="tx1"/>
                  </a:solidFill>
                </a:rPr>
                <a:t>3</a:t>
              </a:r>
              <a:endParaRPr lang="en-US" sz="4000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D517C84-BE65-F045-8175-F8D4BAA2707C}"/>
                </a:ext>
              </a:extLst>
            </p:cNvPr>
            <p:cNvSpPr/>
            <p:nvPr/>
          </p:nvSpPr>
          <p:spPr>
            <a:xfrm>
              <a:off x="6931962" y="2657118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2A8BFD4-4F79-8C4C-ABF3-508B7212405C}"/>
                </a:ext>
              </a:extLst>
            </p:cNvPr>
            <p:cNvCxnSpPr/>
            <p:nvPr/>
          </p:nvCxnSpPr>
          <p:spPr>
            <a:xfrm>
              <a:off x="7257233" y="3359454"/>
              <a:ext cx="730155" cy="36186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2A4412E-CA7C-BF4F-BF0C-EFD759D92347}"/>
                </a:ext>
              </a:extLst>
            </p:cNvPr>
            <p:cNvCxnSpPr>
              <a:endCxn id="21" idx="0"/>
            </p:cNvCxnSpPr>
            <p:nvPr/>
          </p:nvCxnSpPr>
          <p:spPr>
            <a:xfrm>
              <a:off x="6437691" y="4407354"/>
              <a:ext cx="648235" cy="40796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477C3E3-A7DF-3C44-B84D-1BE2C9A8AB8F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 flipH="1">
              <a:off x="6465665" y="3325955"/>
              <a:ext cx="791569" cy="3987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A8426CC-1B51-534B-B8A3-3E9788FA30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8451" y="4419490"/>
              <a:ext cx="533756" cy="39583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riangle 32">
            <a:extLst>
              <a:ext uri="{FF2B5EF4-FFF2-40B4-BE49-F238E27FC236}">
                <a16:creationId xmlns:a16="http://schemas.microsoft.com/office/drawing/2014/main" id="{DE84A468-E049-A94D-9EA2-68FA055F81B3}"/>
              </a:ext>
            </a:extLst>
          </p:cNvPr>
          <p:cNvSpPr/>
          <p:nvPr/>
        </p:nvSpPr>
        <p:spPr>
          <a:xfrm rot="10800000">
            <a:off x="6926930" y="4461818"/>
            <a:ext cx="351221" cy="474592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05C243-68E7-1D4F-8E25-F880C323571F}"/>
              </a:ext>
            </a:extLst>
          </p:cNvPr>
          <p:cNvSpPr txBox="1"/>
          <p:nvPr/>
        </p:nvSpPr>
        <p:spPr>
          <a:xfrm>
            <a:off x="5447430" y="5733277"/>
            <a:ext cx="388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2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0633A3-4B16-E542-B147-3951F383EB06}"/>
              </a:ext>
            </a:extLst>
          </p:cNvPr>
          <p:cNvSpPr txBox="1"/>
          <p:nvPr/>
        </p:nvSpPr>
        <p:spPr>
          <a:xfrm>
            <a:off x="5912084" y="5733277"/>
            <a:ext cx="388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3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0AA7821-DC43-574A-9063-0747ED72BB3A}"/>
              </a:ext>
            </a:extLst>
          </p:cNvPr>
          <p:cNvSpPr txBox="1"/>
          <p:nvPr/>
        </p:nvSpPr>
        <p:spPr>
          <a:xfrm>
            <a:off x="6343466" y="5733277"/>
            <a:ext cx="388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4</a:t>
            </a:r>
            <a:endParaRPr lang="en-US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4832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1652A-EF59-FD44-B61F-2E0B69062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In-Order Traversal of BSTs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55AA2-AC0A-2C47-B061-C052FBBF0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Output all the elements in sorted order!</a:t>
            </a:r>
          </a:p>
          <a:p>
            <a:endParaRPr lang="en-US" dirty="0"/>
          </a:p>
          <a:p>
            <a:r>
              <a:rPr lang="en-US" sz="2400" dirty="0" err="1"/>
              <a:t>inOrderTraversal</a:t>
            </a:r>
            <a:r>
              <a:rPr lang="en-US" sz="2400" dirty="0"/>
              <a:t>(x):</a:t>
            </a:r>
          </a:p>
          <a:p>
            <a:pPr lvl="1"/>
            <a:r>
              <a:rPr lang="en-US" dirty="0"/>
              <a:t>if x!= NIL: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x.left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/>
              <a:t>print( </a:t>
            </a:r>
            <a:r>
              <a:rPr lang="en-US" sz="2400" dirty="0" err="1"/>
              <a:t>x.key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x.right</a:t>
            </a:r>
            <a:r>
              <a:rPr lang="en-US" sz="2400" dirty="0"/>
              <a:t> )      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5840028-0B47-514F-A1A2-841F64F054F4}"/>
              </a:ext>
            </a:extLst>
          </p:cNvPr>
          <p:cNvGrpSpPr/>
          <p:nvPr/>
        </p:nvGrpSpPr>
        <p:grpSpPr>
          <a:xfrm>
            <a:off x="5836327" y="2988347"/>
            <a:ext cx="2403165" cy="2407800"/>
            <a:chOff x="5583179" y="2657118"/>
            <a:chExt cx="2881881" cy="282703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0A2789-EE2E-0A4D-BFDD-1D7383933401}"/>
                </a:ext>
              </a:extLst>
            </p:cNvPr>
            <p:cNvSpPr/>
            <p:nvPr/>
          </p:nvSpPr>
          <p:spPr>
            <a:xfrm>
              <a:off x="6760654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525DD3B-B9E8-0246-A8EA-23CBC3A64AE0}"/>
                </a:ext>
              </a:extLst>
            </p:cNvPr>
            <p:cNvSpPr/>
            <p:nvPr/>
          </p:nvSpPr>
          <p:spPr>
            <a:xfrm>
              <a:off x="5583179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9BA48AC-E8F9-F148-83CB-AA0FD2F213D2}"/>
                </a:ext>
              </a:extLst>
            </p:cNvPr>
            <p:cNvSpPr/>
            <p:nvPr/>
          </p:nvSpPr>
          <p:spPr>
            <a:xfrm>
              <a:off x="7814517" y="3738517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EE533E2-6D6B-F74D-8850-0476E3C30F0E}"/>
                </a:ext>
              </a:extLst>
            </p:cNvPr>
            <p:cNvSpPr/>
            <p:nvPr/>
          </p:nvSpPr>
          <p:spPr>
            <a:xfrm>
              <a:off x="6140393" y="3724726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>
                  <a:solidFill>
                    <a:schemeClr val="tx1"/>
                  </a:solidFill>
                </a:rPr>
                <a:t>3</a:t>
              </a:r>
              <a:endParaRPr lang="en-US" sz="4000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D517C84-BE65-F045-8175-F8D4BAA2707C}"/>
                </a:ext>
              </a:extLst>
            </p:cNvPr>
            <p:cNvSpPr/>
            <p:nvPr/>
          </p:nvSpPr>
          <p:spPr>
            <a:xfrm>
              <a:off x="6931962" y="2657118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2A8BFD4-4F79-8C4C-ABF3-508B7212405C}"/>
                </a:ext>
              </a:extLst>
            </p:cNvPr>
            <p:cNvCxnSpPr/>
            <p:nvPr/>
          </p:nvCxnSpPr>
          <p:spPr>
            <a:xfrm>
              <a:off x="7257233" y="3359454"/>
              <a:ext cx="730155" cy="36186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2A4412E-CA7C-BF4F-BF0C-EFD759D92347}"/>
                </a:ext>
              </a:extLst>
            </p:cNvPr>
            <p:cNvCxnSpPr>
              <a:endCxn id="21" idx="0"/>
            </p:cNvCxnSpPr>
            <p:nvPr/>
          </p:nvCxnSpPr>
          <p:spPr>
            <a:xfrm>
              <a:off x="6437691" y="4407354"/>
              <a:ext cx="648235" cy="40796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477C3E3-A7DF-3C44-B84D-1BE2C9A8AB8F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 flipH="1">
              <a:off x="6465665" y="3325955"/>
              <a:ext cx="791569" cy="3987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A8426CC-1B51-534B-B8A3-3E9788FA30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8451" y="4419490"/>
              <a:ext cx="533756" cy="39583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riangle 32">
            <a:extLst>
              <a:ext uri="{FF2B5EF4-FFF2-40B4-BE49-F238E27FC236}">
                <a16:creationId xmlns:a16="http://schemas.microsoft.com/office/drawing/2014/main" id="{DE84A468-E049-A94D-9EA2-68FA055F81B3}"/>
              </a:ext>
            </a:extLst>
          </p:cNvPr>
          <p:cNvSpPr/>
          <p:nvPr/>
        </p:nvSpPr>
        <p:spPr>
          <a:xfrm rot="10800000">
            <a:off x="6382506" y="3519248"/>
            <a:ext cx="351221" cy="474592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05C243-68E7-1D4F-8E25-F880C323571F}"/>
              </a:ext>
            </a:extLst>
          </p:cNvPr>
          <p:cNvSpPr txBox="1"/>
          <p:nvPr/>
        </p:nvSpPr>
        <p:spPr>
          <a:xfrm>
            <a:off x="5447430" y="5733277"/>
            <a:ext cx="388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2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0633A3-4B16-E542-B147-3951F383EB06}"/>
              </a:ext>
            </a:extLst>
          </p:cNvPr>
          <p:cNvSpPr txBox="1"/>
          <p:nvPr/>
        </p:nvSpPr>
        <p:spPr>
          <a:xfrm>
            <a:off x="5912084" y="5733277"/>
            <a:ext cx="388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3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0AA7821-DC43-574A-9063-0747ED72BB3A}"/>
              </a:ext>
            </a:extLst>
          </p:cNvPr>
          <p:cNvSpPr txBox="1"/>
          <p:nvPr/>
        </p:nvSpPr>
        <p:spPr>
          <a:xfrm>
            <a:off x="6343466" y="5733277"/>
            <a:ext cx="388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4</a:t>
            </a:r>
            <a:endParaRPr lang="en-US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88813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1652A-EF59-FD44-B61F-2E0B69062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In-Order Traversal of BSTs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55AA2-AC0A-2C47-B061-C052FBBF0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Output all the elements in sorted order!</a:t>
            </a:r>
          </a:p>
          <a:p>
            <a:endParaRPr lang="en-US" dirty="0"/>
          </a:p>
          <a:p>
            <a:r>
              <a:rPr lang="en-US" sz="2400" dirty="0" err="1"/>
              <a:t>inOrderTraversal</a:t>
            </a:r>
            <a:r>
              <a:rPr lang="en-US" sz="2400" dirty="0"/>
              <a:t>(x):</a:t>
            </a:r>
          </a:p>
          <a:p>
            <a:pPr lvl="1"/>
            <a:r>
              <a:rPr lang="en-US" dirty="0"/>
              <a:t>if x!= NIL: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x.left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/>
              <a:t>print( </a:t>
            </a:r>
            <a:r>
              <a:rPr lang="en-US" sz="2400" dirty="0" err="1"/>
              <a:t>x.key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x.right</a:t>
            </a:r>
            <a:r>
              <a:rPr lang="en-US" sz="2400" dirty="0"/>
              <a:t> )      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5840028-0B47-514F-A1A2-841F64F054F4}"/>
              </a:ext>
            </a:extLst>
          </p:cNvPr>
          <p:cNvGrpSpPr/>
          <p:nvPr/>
        </p:nvGrpSpPr>
        <p:grpSpPr>
          <a:xfrm>
            <a:off x="5836327" y="2988347"/>
            <a:ext cx="2403165" cy="2407800"/>
            <a:chOff x="5583179" y="2657118"/>
            <a:chExt cx="2881881" cy="282703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0A2789-EE2E-0A4D-BFDD-1D7383933401}"/>
                </a:ext>
              </a:extLst>
            </p:cNvPr>
            <p:cNvSpPr/>
            <p:nvPr/>
          </p:nvSpPr>
          <p:spPr>
            <a:xfrm>
              <a:off x="6760654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525DD3B-B9E8-0246-A8EA-23CBC3A64AE0}"/>
                </a:ext>
              </a:extLst>
            </p:cNvPr>
            <p:cNvSpPr/>
            <p:nvPr/>
          </p:nvSpPr>
          <p:spPr>
            <a:xfrm>
              <a:off x="5583179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9BA48AC-E8F9-F148-83CB-AA0FD2F213D2}"/>
                </a:ext>
              </a:extLst>
            </p:cNvPr>
            <p:cNvSpPr/>
            <p:nvPr/>
          </p:nvSpPr>
          <p:spPr>
            <a:xfrm>
              <a:off x="7814517" y="3738517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EE533E2-6D6B-F74D-8850-0476E3C30F0E}"/>
                </a:ext>
              </a:extLst>
            </p:cNvPr>
            <p:cNvSpPr/>
            <p:nvPr/>
          </p:nvSpPr>
          <p:spPr>
            <a:xfrm>
              <a:off x="6140393" y="3724726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>
                  <a:solidFill>
                    <a:schemeClr val="tx1"/>
                  </a:solidFill>
                </a:rPr>
                <a:t>3</a:t>
              </a:r>
              <a:endParaRPr lang="en-US" sz="4000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D517C84-BE65-F045-8175-F8D4BAA2707C}"/>
                </a:ext>
              </a:extLst>
            </p:cNvPr>
            <p:cNvSpPr/>
            <p:nvPr/>
          </p:nvSpPr>
          <p:spPr>
            <a:xfrm>
              <a:off x="6931962" y="2657118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2A8BFD4-4F79-8C4C-ABF3-508B7212405C}"/>
                </a:ext>
              </a:extLst>
            </p:cNvPr>
            <p:cNvCxnSpPr/>
            <p:nvPr/>
          </p:nvCxnSpPr>
          <p:spPr>
            <a:xfrm>
              <a:off x="7257233" y="3359454"/>
              <a:ext cx="730155" cy="36186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2A4412E-CA7C-BF4F-BF0C-EFD759D92347}"/>
                </a:ext>
              </a:extLst>
            </p:cNvPr>
            <p:cNvCxnSpPr>
              <a:endCxn id="21" idx="0"/>
            </p:cNvCxnSpPr>
            <p:nvPr/>
          </p:nvCxnSpPr>
          <p:spPr>
            <a:xfrm>
              <a:off x="6437691" y="4407354"/>
              <a:ext cx="648235" cy="40796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477C3E3-A7DF-3C44-B84D-1BE2C9A8AB8F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 flipH="1">
              <a:off x="6465665" y="3325955"/>
              <a:ext cx="791569" cy="3987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A8426CC-1B51-534B-B8A3-3E9788FA30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8451" y="4419490"/>
              <a:ext cx="533756" cy="39583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riangle 32">
            <a:extLst>
              <a:ext uri="{FF2B5EF4-FFF2-40B4-BE49-F238E27FC236}">
                <a16:creationId xmlns:a16="http://schemas.microsoft.com/office/drawing/2014/main" id="{DE84A468-E049-A94D-9EA2-68FA055F81B3}"/>
              </a:ext>
            </a:extLst>
          </p:cNvPr>
          <p:cNvSpPr/>
          <p:nvPr/>
        </p:nvSpPr>
        <p:spPr>
          <a:xfrm rot="10800000">
            <a:off x="7056689" y="2594509"/>
            <a:ext cx="351221" cy="474592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05C243-68E7-1D4F-8E25-F880C323571F}"/>
              </a:ext>
            </a:extLst>
          </p:cNvPr>
          <p:cNvSpPr txBox="1"/>
          <p:nvPr/>
        </p:nvSpPr>
        <p:spPr>
          <a:xfrm>
            <a:off x="5447430" y="5733277"/>
            <a:ext cx="388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2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0633A3-4B16-E542-B147-3951F383EB06}"/>
              </a:ext>
            </a:extLst>
          </p:cNvPr>
          <p:cNvSpPr txBox="1"/>
          <p:nvPr/>
        </p:nvSpPr>
        <p:spPr>
          <a:xfrm>
            <a:off x="5912084" y="5733277"/>
            <a:ext cx="388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3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0AA7821-DC43-574A-9063-0747ED72BB3A}"/>
              </a:ext>
            </a:extLst>
          </p:cNvPr>
          <p:cNvSpPr txBox="1"/>
          <p:nvPr/>
        </p:nvSpPr>
        <p:spPr>
          <a:xfrm>
            <a:off x="6343466" y="5733277"/>
            <a:ext cx="388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4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E8082AD-AB08-664D-962B-C875D4537825}"/>
              </a:ext>
            </a:extLst>
          </p:cNvPr>
          <p:cNvSpPr txBox="1"/>
          <p:nvPr/>
        </p:nvSpPr>
        <p:spPr>
          <a:xfrm>
            <a:off x="6766611" y="5738586"/>
            <a:ext cx="388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5</a:t>
            </a:r>
            <a:endParaRPr lang="en-US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2363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1652A-EF59-FD44-B61F-2E0B69062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In-Order Traversal of BSTs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55AA2-AC0A-2C47-B061-C052FBBF0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Output all the elements in sorted order!</a:t>
            </a:r>
          </a:p>
          <a:p>
            <a:endParaRPr lang="en-US" dirty="0"/>
          </a:p>
          <a:p>
            <a:r>
              <a:rPr lang="en-US" sz="2400" dirty="0" err="1"/>
              <a:t>inOrderTraversal</a:t>
            </a:r>
            <a:r>
              <a:rPr lang="en-US" sz="2400" dirty="0"/>
              <a:t>(x):</a:t>
            </a:r>
          </a:p>
          <a:p>
            <a:pPr lvl="1"/>
            <a:r>
              <a:rPr lang="en-US" dirty="0"/>
              <a:t>if x!= NIL: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x.left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/>
              <a:t>print( </a:t>
            </a:r>
            <a:r>
              <a:rPr lang="en-US" sz="2400" dirty="0" err="1"/>
              <a:t>x.key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x.right</a:t>
            </a:r>
            <a:r>
              <a:rPr lang="en-US" sz="2400" dirty="0"/>
              <a:t> )      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5840028-0B47-514F-A1A2-841F64F054F4}"/>
              </a:ext>
            </a:extLst>
          </p:cNvPr>
          <p:cNvGrpSpPr/>
          <p:nvPr/>
        </p:nvGrpSpPr>
        <p:grpSpPr>
          <a:xfrm>
            <a:off x="5836327" y="2988347"/>
            <a:ext cx="2403165" cy="2407800"/>
            <a:chOff x="5583179" y="2657118"/>
            <a:chExt cx="2881881" cy="282703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0A2789-EE2E-0A4D-BFDD-1D7383933401}"/>
                </a:ext>
              </a:extLst>
            </p:cNvPr>
            <p:cNvSpPr/>
            <p:nvPr/>
          </p:nvSpPr>
          <p:spPr>
            <a:xfrm>
              <a:off x="6760654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525DD3B-B9E8-0246-A8EA-23CBC3A64AE0}"/>
                </a:ext>
              </a:extLst>
            </p:cNvPr>
            <p:cNvSpPr/>
            <p:nvPr/>
          </p:nvSpPr>
          <p:spPr>
            <a:xfrm>
              <a:off x="5583179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9BA48AC-E8F9-F148-83CB-AA0FD2F213D2}"/>
                </a:ext>
              </a:extLst>
            </p:cNvPr>
            <p:cNvSpPr/>
            <p:nvPr/>
          </p:nvSpPr>
          <p:spPr>
            <a:xfrm>
              <a:off x="7814517" y="3738517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EE533E2-6D6B-F74D-8850-0476E3C30F0E}"/>
                </a:ext>
              </a:extLst>
            </p:cNvPr>
            <p:cNvSpPr/>
            <p:nvPr/>
          </p:nvSpPr>
          <p:spPr>
            <a:xfrm>
              <a:off x="6140393" y="3724726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>
                  <a:solidFill>
                    <a:schemeClr val="tx1"/>
                  </a:solidFill>
                </a:rPr>
                <a:t>3</a:t>
              </a:r>
              <a:endParaRPr lang="en-US" sz="4000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D517C84-BE65-F045-8175-F8D4BAA2707C}"/>
                </a:ext>
              </a:extLst>
            </p:cNvPr>
            <p:cNvSpPr/>
            <p:nvPr/>
          </p:nvSpPr>
          <p:spPr>
            <a:xfrm>
              <a:off x="6931962" y="2657118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2A8BFD4-4F79-8C4C-ABF3-508B7212405C}"/>
                </a:ext>
              </a:extLst>
            </p:cNvPr>
            <p:cNvCxnSpPr/>
            <p:nvPr/>
          </p:nvCxnSpPr>
          <p:spPr>
            <a:xfrm>
              <a:off x="7257233" y="3359454"/>
              <a:ext cx="730155" cy="36186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2A4412E-CA7C-BF4F-BF0C-EFD759D92347}"/>
                </a:ext>
              </a:extLst>
            </p:cNvPr>
            <p:cNvCxnSpPr>
              <a:endCxn id="21" idx="0"/>
            </p:cNvCxnSpPr>
            <p:nvPr/>
          </p:nvCxnSpPr>
          <p:spPr>
            <a:xfrm>
              <a:off x="6437691" y="4407354"/>
              <a:ext cx="648235" cy="40796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477C3E3-A7DF-3C44-B84D-1BE2C9A8AB8F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 flipH="1">
              <a:off x="6465665" y="3325955"/>
              <a:ext cx="791569" cy="3987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A8426CC-1B51-534B-B8A3-3E9788FA30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8451" y="4419490"/>
              <a:ext cx="533756" cy="39583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riangle 32">
            <a:extLst>
              <a:ext uri="{FF2B5EF4-FFF2-40B4-BE49-F238E27FC236}">
                <a16:creationId xmlns:a16="http://schemas.microsoft.com/office/drawing/2014/main" id="{DE84A468-E049-A94D-9EA2-68FA055F81B3}"/>
              </a:ext>
            </a:extLst>
          </p:cNvPr>
          <p:cNvSpPr/>
          <p:nvPr/>
        </p:nvSpPr>
        <p:spPr>
          <a:xfrm rot="10800000">
            <a:off x="7833834" y="3537147"/>
            <a:ext cx="351221" cy="474592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05C243-68E7-1D4F-8E25-F880C323571F}"/>
              </a:ext>
            </a:extLst>
          </p:cNvPr>
          <p:cNvSpPr txBox="1"/>
          <p:nvPr/>
        </p:nvSpPr>
        <p:spPr>
          <a:xfrm>
            <a:off x="5447430" y="5733277"/>
            <a:ext cx="388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2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0633A3-4B16-E542-B147-3951F383EB06}"/>
              </a:ext>
            </a:extLst>
          </p:cNvPr>
          <p:cNvSpPr txBox="1"/>
          <p:nvPr/>
        </p:nvSpPr>
        <p:spPr>
          <a:xfrm>
            <a:off x="5912084" y="5733277"/>
            <a:ext cx="388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3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0AA7821-DC43-574A-9063-0747ED72BB3A}"/>
              </a:ext>
            </a:extLst>
          </p:cNvPr>
          <p:cNvSpPr txBox="1"/>
          <p:nvPr/>
        </p:nvSpPr>
        <p:spPr>
          <a:xfrm>
            <a:off x="6343466" y="5733277"/>
            <a:ext cx="388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4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E8082AD-AB08-664D-962B-C875D4537825}"/>
              </a:ext>
            </a:extLst>
          </p:cNvPr>
          <p:cNvSpPr txBox="1"/>
          <p:nvPr/>
        </p:nvSpPr>
        <p:spPr>
          <a:xfrm>
            <a:off x="6766611" y="5738586"/>
            <a:ext cx="388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5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B8774F7-DB0D-4447-9D8E-7B3A18DF9FE7}"/>
              </a:ext>
            </a:extLst>
          </p:cNvPr>
          <p:cNvSpPr txBox="1"/>
          <p:nvPr/>
        </p:nvSpPr>
        <p:spPr>
          <a:xfrm>
            <a:off x="7189756" y="5726706"/>
            <a:ext cx="388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7</a:t>
            </a:r>
            <a:endParaRPr lang="en-US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7040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1652A-EF59-FD44-B61F-2E0B69062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In-Order Traversal of BSTs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55AA2-AC0A-2C47-B061-C052FBBF0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Output all the elements in sorted order!</a:t>
            </a:r>
          </a:p>
          <a:p>
            <a:endParaRPr lang="en-US" dirty="0"/>
          </a:p>
          <a:p>
            <a:r>
              <a:rPr lang="en-US" sz="2400" dirty="0" err="1"/>
              <a:t>inOrderTraversal</a:t>
            </a:r>
            <a:r>
              <a:rPr lang="en-US" sz="2400" dirty="0"/>
              <a:t>(x):</a:t>
            </a:r>
          </a:p>
          <a:p>
            <a:pPr lvl="1"/>
            <a:r>
              <a:rPr lang="en-US" dirty="0"/>
              <a:t>if x!= NIL: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x.left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/>
              <a:t>print( </a:t>
            </a:r>
            <a:r>
              <a:rPr lang="en-US" sz="2400" dirty="0" err="1"/>
              <a:t>x.key</a:t>
            </a:r>
            <a:r>
              <a:rPr lang="en-US" sz="2400" dirty="0"/>
              <a:t> )</a:t>
            </a:r>
          </a:p>
          <a:p>
            <a:pPr lvl="2"/>
            <a:r>
              <a:rPr lang="en-US" sz="2400" dirty="0" err="1"/>
              <a:t>inOrderTraversal</a:t>
            </a:r>
            <a:r>
              <a:rPr lang="en-US" sz="2400" dirty="0"/>
              <a:t>( </a:t>
            </a:r>
            <a:r>
              <a:rPr lang="en-US" sz="2400" dirty="0" err="1"/>
              <a:t>x.right</a:t>
            </a:r>
            <a:r>
              <a:rPr lang="en-US" sz="2400" dirty="0"/>
              <a:t> )      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5840028-0B47-514F-A1A2-841F64F054F4}"/>
              </a:ext>
            </a:extLst>
          </p:cNvPr>
          <p:cNvGrpSpPr/>
          <p:nvPr/>
        </p:nvGrpSpPr>
        <p:grpSpPr>
          <a:xfrm>
            <a:off x="5836327" y="2988347"/>
            <a:ext cx="2403165" cy="2407800"/>
            <a:chOff x="5583179" y="2657118"/>
            <a:chExt cx="2881881" cy="282703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0A2789-EE2E-0A4D-BFDD-1D7383933401}"/>
                </a:ext>
              </a:extLst>
            </p:cNvPr>
            <p:cNvSpPr/>
            <p:nvPr/>
          </p:nvSpPr>
          <p:spPr>
            <a:xfrm>
              <a:off x="6760654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525DD3B-B9E8-0246-A8EA-23CBC3A64AE0}"/>
                </a:ext>
              </a:extLst>
            </p:cNvPr>
            <p:cNvSpPr/>
            <p:nvPr/>
          </p:nvSpPr>
          <p:spPr>
            <a:xfrm>
              <a:off x="5583179" y="481532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9BA48AC-E8F9-F148-83CB-AA0FD2F213D2}"/>
                </a:ext>
              </a:extLst>
            </p:cNvPr>
            <p:cNvSpPr/>
            <p:nvPr/>
          </p:nvSpPr>
          <p:spPr>
            <a:xfrm>
              <a:off x="7814517" y="3738517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EE533E2-6D6B-F74D-8850-0476E3C30F0E}"/>
                </a:ext>
              </a:extLst>
            </p:cNvPr>
            <p:cNvSpPr/>
            <p:nvPr/>
          </p:nvSpPr>
          <p:spPr>
            <a:xfrm>
              <a:off x="6140393" y="3724726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>
                  <a:solidFill>
                    <a:schemeClr val="tx1"/>
                  </a:solidFill>
                </a:rPr>
                <a:t>3</a:t>
              </a:r>
              <a:endParaRPr lang="en-US" sz="4000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D517C84-BE65-F045-8175-F8D4BAA2707C}"/>
                </a:ext>
              </a:extLst>
            </p:cNvPr>
            <p:cNvSpPr/>
            <p:nvPr/>
          </p:nvSpPr>
          <p:spPr>
            <a:xfrm>
              <a:off x="6931962" y="2657118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32A8BFD4-4F79-8C4C-ABF3-508B7212405C}"/>
                </a:ext>
              </a:extLst>
            </p:cNvPr>
            <p:cNvCxnSpPr/>
            <p:nvPr/>
          </p:nvCxnSpPr>
          <p:spPr>
            <a:xfrm>
              <a:off x="7257233" y="3359454"/>
              <a:ext cx="730155" cy="361864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2A4412E-CA7C-BF4F-BF0C-EFD759D92347}"/>
                </a:ext>
              </a:extLst>
            </p:cNvPr>
            <p:cNvCxnSpPr>
              <a:endCxn id="21" idx="0"/>
            </p:cNvCxnSpPr>
            <p:nvPr/>
          </p:nvCxnSpPr>
          <p:spPr>
            <a:xfrm>
              <a:off x="6437691" y="4407354"/>
              <a:ext cx="648235" cy="40796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477C3E3-A7DF-3C44-B84D-1BE2C9A8AB8F}"/>
                </a:ext>
              </a:extLst>
            </p:cNvPr>
            <p:cNvCxnSpPr>
              <a:cxnSpLocks/>
              <a:stCxn id="27" idx="2"/>
            </p:cNvCxnSpPr>
            <p:nvPr/>
          </p:nvCxnSpPr>
          <p:spPr>
            <a:xfrm flipH="1">
              <a:off x="6465665" y="3325955"/>
              <a:ext cx="791569" cy="39877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A8426CC-1B51-534B-B8A3-3E9788FA30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08451" y="4419490"/>
              <a:ext cx="533756" cy="39583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riangle 32">
            <a:extLst>
              <a:ext uri="{FF2B5EF4-FFF2-40B4-BE49-F238E27FC236}">
                <a16:creationId xmlns:a16="http://schemas.microsoft.com/office/drawing/2014/main" id="{DE84A468-E049-A94D-9EA2-68FA055F81B3}"/>
              </a:ext>
            </a:extLst>
          </p:cNvPr>
          <p:cNvSpPr/>
          <p:nvPr/>
        </p:nvSpPr>
        <p:spPr>
          <a:xfrm rot="10800000">
            <a:off x="7032983" y="2555412"/>
            <a:ext cx="351221" cy="474592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05C243-68E7-1D4F-8E25-F880C323571F}"/>
              </a:ext>
            </a:extLst>
          </p:cNvPr>
          <p:cNvSpPr txBox="1"/>
          <p:nvPr/>
        </p:nvSpPr>
        <p:spPr>
          <a:xfrm>
            <a:off x="5447430" y="5733277"/>
            <a:ext cx="388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2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0633A3-4B16-E542-B147-3951F383EB06}"/>
              </a:ext>
            </a:extLst>
          </p:cNvPr>
          <p:cNvSpPr txBox="1"/>
          <p:nvPr/>
        </p:nvSpPr>
        <p:spPr>
          <a:xfrm>
            <a:off x="5912084" y="5733277"/>
            <a:ext cx="388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3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0AA7821-DC43-574A-9063-0747ED72BB3A}"/>
              </a:ext>
            </a:extLst>
          </p:cNvPr>
          <p:cNvSpPr txBox="1"/>
          <p:nvPr/>
        </p:nvSpPr>
        <p:spPr>
          <a:xfrm>
            <a:off x="6343466" y="5733277"/>
            <a:ext cx="388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4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E8082AD-AB08-664D-962B-C875D4537825}"/>
              </a:ext>
            </a:extLst>
          </p:cNvPr>
          <p:cNvSpPr txBox="1"/>
          <p:nvPr/>
        </p:nvSpPr>
        <p:spPr>
          <a:xfrm>
            <a:off x="6766611" y="5738586"/>
            <a:ext cx="388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5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B8774F7-DB0D-4447-9D8E-7B3A18DF9FE7}"/>
              </a:ext>
            </a:extLst>
          </p:cNvPr>
          <p:cNvSpPr txBox="1"/>
          <p:nvPr/>
        </p:nvSpPr>
        <p:spPr>
          <a:xfrm>
            <a:off x="7189756" y="5726706"/>
            <a:ext cx="3888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" pitchFamily="2" charset="0"/>
              </a:rPr>
              <a:t>7</a:t>
            </a:r>
            <a:endParaRPr lang="en-US" dirty="0">
              <a:latin typeface="Courier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F6CC96-7FF7-D143-9CDA-C4EE9117406D}"/>
              </a:ext>
            </a:extLst>
          </p:cNvPr>
          <p:cNvSpPr txBox="1"/>
          <p:nvPr/>
        </p:nvSpPr>
        <p:spPr>
          <a:xfrm>
            <a:off x="7688707" y="5874890"/>
            <a:ext cx="1292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Sorted!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78816A-B95F-E94D-80A3-1B11C8F5D9D2}"/>
              </a:ext>
            </a:extLst>
          </p:cNvPr>
          <p:cNvSpPr txBox="1"/>
          <p:nvPr/>
        </p:nvSpPr>
        <p:spPr>
          <a:xfrm>
            <a:off x="710583" y="5715298"/>
            <a:ext cx="37636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Runs in time O(n).</a:t>
            </a:r>
          </a:p>
        </p:txBody>
      </p:sp>
    </p:spTree>
    <p:extLst>
      <p:ext uri="{BB962C8B-B14F-4D97-AF65-F5344CB8AC3E}">
        <p14:creationId xmlns:p14="http://schemas.microsoft.com/office/powerpoint/2010/main" val="902592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 35"/>
          <p:cNvSpPr/>
          <p:nvPr/>
        </p:nvSpPr>
        <p:spPr>
          <a:xfrm rot="15189228">
            <a:off x="6218781" y="5737992"/>
            <a:ext cx="1652582" cy="2306578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593" y="23537"/>
            <a:ext cx="7886700" cy="1325563"/>
          </a:xfrm>
        </p:spPr>
        <p:txBody>
          <a:bodyPr/>
          <a:lstStyle/>
          <a:p>
            <a:r>
              <a:rPr lang="en-US"/>
              <a:t>Roadmap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 rot="20707109">
            <a:off x="1426319" y="1360930"/>
            <a:ext cx="4085497" cy="2545111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 rot="19051690">
            <a:off x="6300845" y="1287293"/>
            <a:ext cx="1652582" cy="2306578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 rot="15902107">
            <a:off x="4724159" y="2255944"/>
            <a:ext cx="2399306" cy="5150143"/>
          </a:xfrm>
          <a:prstGeom prst="ellipse">
            <a:avLst/>
          </a:prstGeom>
          <a:solidFill>
            <a:srgbClr val="FFE0D3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15467718">
            <a:off x="1649492" y="2887997"/>
            <a:ext cx="2356849" cy="4823651"/>
          </a:xfrm>
          <a:prstGeom prst="ellipse">
            <a:avLst/>
          </a:prstGeom>
          <a:solidFill>
            <a:srgbClr val="FFBF00">
              <a:alpha val="22000"/>
            </a:srgb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21439558">
            <a:off x="4254388" y="2381735"/>
            <a:ext cx="24733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Sorting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119669" y="5173830"/>
            <a:ext cx="24733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Graphs!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 rot="843160">
            <a:off x="362710" y="5582501"/>
            <a:ext cx="26579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Longest, Shortest, Max and Min</a:t>
            </a:r>
            <a:r>
              <a:rPr lang="mr-IN" sz="2400" dirty="0"/>
              <a:t>…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 rot="3022463">
            <a:off x="6201711" y="2122266"/>
            <a:ext cx="17793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Data structures</a:t>
            </a:r>
          </a:p>
        </p:txBody>
      </p:sp>
      <p:sp>
        <p:nvSpPr>
          <p:cNvPr id="18" name="Freeform 17"/>
          <p:cNvSpPr/>
          <p:nvPr/>
        </p:nvSpPr>
        <p:spPr>
          <a:xfrm>
            <a:off x="924896" y="1361246"/>
            <a:ext cx="6878049" cy="5317695"/>
          </a:xfrm>
          <a:custGeom>
            <a:avLst/>
            <a:gdLst>
              <a:gd name="connsiteX0" fmla="*/ 0 w 6878049"/>
              <a:gd name="connsiteY0" fmla="*/ 1585144 h 5317695"/>
              <a:gd name="connsiteX1" fmla="*/ 149902 w 6878049"/>
              <a:gd name="connsiteY1" fmla="*/ 1105459 h 5317695"/>
              <a:gd name="connsiteX2" fmla="*/ 674557 w 6878049"/>
              <a:gd name="connsiteY2" fmla="*/ 790665 h 5317695"/>
              <a:gd name="connsiteX3" fmla="*/ 1409076 w 6878049"/>
              <a:gd name="connsiteY3" fmla="*/ 1360291 h 5317695"/>
              <a:gd name="connsiteX4" fmla="*/ 2008682 w 6878049"/>
              <a:gd name="connsiteY4" fmla="*/ 1854967 h 5317695"/>
              <a:gd name="connsiteX5" fmla="*/ 2953062 w 6878049"/>
              <a:gd name="connsiteY5" fmla="*/ 1525183 h 5317695"/>
              <a:gd name="connsiteX6" fmla="*/ 3672590 w 6878049"/>
              <a:gd name="connsiteY6" fmla="*/ 505852 h 5317695"/>
              <a:gd name="connsiteX7" fmla="*/ 5171607 w 6878049"/>
              <a:gd name="connsiteY7" fmla="*/ 11177 h 5317695"/>
              <a:gd name="connsiteX8" fmla="*/ 6610662 w 6878049"/>
              <a:gd name="connsiteY8" fmla="*/ 955557 h 5317695"/>
              <a:gd name="connsiteX9" fmla="*/ 6865495 w 6878049"/>
              <a:gd name="connsiteY9" fmla="*/ 2919268 h 5317695"/>
              <a:gd name="connsiteX10" fmla="*/ 6430780 w 6878049"/>
              <a:gd name="connsiteY10" fmla="*/ 3503885 h 5317695"/>
              <a:gd name="connsiteX11" fmla="*/ 5966085 w 6878049"/>
              <a:gd name="connsiteY11" fmla="*/ 2499544 h 5317695"/>
              <a:gd name="connsiteX12" fmla="*/ 5681272 w 6878049"/>
              <a:gd name="connsiteY12" fmla="*/ 3578836 h 5317695"/>
              <a:gd name="connsiteX13" fmla="*/ 5081666 w 6878049"/>
              <a:gd name="connsiteY13" fmla="*/ 2544514 h 5317695"/>
              <a:gd name="connsiteX14" fmla="*/ 4197246 w 6878049"/>
              <a:gd name="connsiteY14" fmla="*/ 3623806 h 5317695"/>
              <a:gd name="connsiteX15" fmla="*/ 1753849 w 6878049"/>
              <a:gd name="connsiteY15" fmla="*/ 3518875 h 5317695"/>
              <a:gd name="connsiteX16" fmla="*/ 929390 w 6878049"/>
              <a:gd name="connsiteY16" fmla="*/ 3758718 h 5317695"/>
              <a:gd name="connsiteX17" fmla="*/ 1633928 w 6878049"/>
              <a:gd name="connsiteY17" fmla="*/ 4343334 h 5317695"/>
              <a:gd name="connsiteX18" fmla="*/ 4107305 w 6878049"/>
              <a:gd name="connsiteY18" fmla="*/ 4178442 h 5317695"/>
              <a:gd name="connsiteX19" fmla="*/ 5321508 w 6878049"/>
              <a:gd name="connsiteY19" fmla="*/ 4463255 h 5317695"/>
              <a:gd name="connsiteX20" fmla="*/ 6041036 w 6878049"/>
              <a:gd name="connsiteY20" fmla="*/ 5317695 h 5317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878049" h="5317695">
                <a:moveTo>
                  <a:pt x="0" y="1585144"/>
                </a:moveTo>
                <a:cubicBezTo>
                  <a:pt x="18738" y="1411508"/>
                  <a:pt x="37476" y="1237872"/>
                  <a:pt x="149902" y="1105459"/>
                </a:cubicBezTo>
                <a:cubicBezTo>
                  <a:pt x="262328" y="973046"/>
                  <a:pt x="464695" y="748193"/>
                  <a:pt x="674557" y="790665"/>
                </a:cubicBezTo>
                <a:cubicBezTo>
                  <a:pt x="884419" y="833137"/>
                  <a:pt x="1186722" y="1182907"/>
                  <a:pt x="1409076" y="1360291"/>
                </a:cubicBezTo>
                <a:cubicBezTo>
                  <a:pt x="1631430" y="1537675"/>
                  <a:pt x="1751351" y="1827485"/>
                  <a:pt x="2008682" y="1854967"/>
                </a:cubicBezTo>
                <a:cubicBezTo>
                  <a:pt x="2266013" y="1882449"/>
                  <a:pt x="2675744" y="1750036"/>
                  <a:pt x="2953062" y="1525183"/>
                </a:cubicBezTo>
                <a:cubicBezTo>
                  <a:pt x="3230380" y="1300330"/>
                  <a:pt x="3302833" y="758186"/>
                  <a:pt x="3672590" y="505852"/>
                </a:cubicBezTo>
                <a:cubicBezTo>
                  <a:pt x="4042347" y="253518"/>
                  <a:pt x="4681928" y="-63774"/>
                  <a:pt x="5171607" y="11177"/>
                </a:cubicBezTo>
                <a:cubicBezTo>
                  <a:pt x="5661286" y="86128"/>
                  <a:pt x="6328347" y="470875"/>
                  <a:pt x="6610662" y="955557"/>
                </a:cubicBezTo>
                <a:cubicBezTo>
                  <a:pt x="6892977" y="1440239"/>
                  <a:pt x="6895475" y="2494547"/>
                  <a:pt x="6865495" y="2919268"/>
                </a:cubicBezTo>
                <a:cubicBezTo>
                  <a:pt x="6835515" y="3343989"/>
                  <a:pt x="6580682" y="3573839"/>
                  <a:pt x="6430780" y="3503885"/>
                </a:cubicBezTo>
                <a:cubicBezTo>
                  <a:pt x="6280878" y="3433931"/>
                  <a:pt x="6091003" y="2487052"/>
                  <a:pt x="5966085" y="2499544"/>
                </a:cubicBezTo>
                <a:cubicBezTo>
                  <a:pt x="5841167" y="2512036"/>
                  <a:pt x="5828675" y="3571341"/>
                  <a:pt x="5681272" y="3578836"/>
                </a:cubicBezTo>
                <a:cubicBezTo>
                  <a:pt x="5533869" y="3586331"/>
                  <a:pt x="5329004" y="2537019"/>
                  <a:pt x="5081666" y="2544514"/>
                </a:cubicBezTo>
                <a:cubicBezTo>
                  <a:pt x="4834328" y="2552009"/>
                  <a:pt x="4751882" y="3461413"/>
                  <a:pt x="4197246" y="3623806"/>
                </a:cubicBezTo>
                <a:cubicBezTo>
                  <a:pt x="3642610" y="3786199"/>
                  <a:pt x="2298491" y="3496390"/>
                  <a:pt x="1753849" y="3518875"/>
                </a:cubicBezTo>
                <a:cubicBezTo>
                  <a:pt x="1209207" y="3541360"/>
                  <a:pt x="949377" y="3621308"/>
                  <a:pt x="929390" y="3758718"/>
                </a:cubicBezTo>
                <a:cubicBezTo>
                  <a:pt x="909403" y="3896128"/>
                  <a:pt x="1104276" y="4273380"/>
                  <a:pt x="1633928" y="4343334"/>
                </a:cubicBezTo>
                <a:cubicBezTo>
                  <a:pt x="2163580" y="4413288"/>
                  <a:pt x="3492708" y="4158455"/>
                  <a:pt x="4107305" y="4178442"/>
                </a:cubicBezTo>
                <a:cubicBezTo>
                  <a:pt x="4721902" y="4198429"/>
                  <a:pt x="4999220" y="4273380"/>
                  <a:pt x="5321508" y="4463255"/>
                </a:cubicBezTo>
                <a:cubicBezTo>
                  <a:pt x="5643796" y="4653130"/>
                  <a:pt x="6041036" y="5317695"/>
                  <a:pt x="6041036" y="5317695"/>
                </a:cubicBezTo>
              </a:path>
            </a:pathLst>
          </a:custGeom>
          <a:noFill/>
          <a:ln w="38100">
            <a:solidFill>
              <a:srgbClr val="7030A0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2171646" y="2549150"/>
            <a:ext cx="243834" cy="2476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3449316" y="2946633"/>
            <a:ext cx="243834" cy="2476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348930" y="1855985"/>
            <a:ext cx="243834" cy="2476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4242634" y="4912837"/>
            <a:ext cx="243834" cy="247698"/>
          </a:xfrm>
          <a:prstGeom prst="ellipse">
            <a:avLst/>
          </a:prstGeom>
          <a:solidFill>
            <a:srgbClr val="FF0000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1817146" y="4890108"/>
            <a:ext cx="243834" cy="247698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632891" y="2169093"/>
            <a:ext cx="17323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/>
              <a:t>Asymptotic Analysis</a:t>
            </a:r>
          </a:p>
        </p:txBody>
      </p:sp>
      <p:sp>
        <p:nvSpPr>
          <p:cNvPr id="20" name="TextBox 19"/>
          <p:cNvSpPr txBox="1"/>
          <p:nvPr/>
        </p:nvSpPr>
        <p:spPr>
          <a:xfrm rot="20402520">
            <a:off x="2792614" y="3178663"/>
            <a:ext cx="1732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Recurrences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 rot="21310332">
            <a:off x="3259695" y="1579997"/>
            <a:ext cx="1499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Randomized </a:t>
            </a:r>
            <a:r>
              <a:rPr lang="en-US" dirty="0" err="1"/>
              <a:t>Algs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425952" y="4268115"/>
            <a:ext cx="1778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Dynamic Programming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297553" y="4540789"/>
            <a:ext cx="17780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Greedy </a:t>
            </a:r>
            <a:r>
              <a:rPr lang="en-US" dirty="0" err="1"/>
              <a:t>Algs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 rot="19746300">
            <a:off x="1559261" y="1291860"/>
            <a:ext cx="1644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5 lectures</a:t>
            </a:r>
          </a:p>
        </p:txBody>
      </p:sp>
      <p:sp>
        <p:nvSpPr>
          <p:cNvPr id="25" name="TextBox 24"/>
          <p:cNvSpPr txBox="1"/>
          <p:nvPr/>
        </p:nvSpPr>
        <p:spPr>
          <a:xfrm rot="3040279">
            <a:off x="7262222" y="1855954"/>
            <a:ext cx="1644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2 </a:t>
            </a:r>
            <a:r>
              <a:rPr lang="en-US" b="1" dirty="0"/>
              <a:t>lectures</a:t>
            </a:r>
          </a:p>
        </p:txBody>
      </p:sp>
      <p:sp>
        <p:nvSpPr>
          <p:cNvPr id="26" name="TextBox 25"/>
          <p:cNvSpPr txBox="1"/>
          <p:nvPr/>
        </p:nvSpPr>
        <p:spPr>
          <a:xfrm rot="20906463">
            <a:off x="3965768" y="6058732"/>
            <a:ext cx="1644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9 lectures</a:t>
            </a:r>
          </a:p>
        </p:txBody>
      </p:sp>
      <p:sp>
        <p:nvSpPr>
          <p:cNvPr id="29" name="Oval 28"/>
          <p:cNvSpPr/>
          <p:nvPr/>
        </p:nvSpPr>
        <p:spPr>
          <a:xfrm>
            <a:off x="810104" y="2872965"/>
            <a:ext cx="243834" cy="247698"/>
          </a:xfrm>
          <a:prstGeom prst="ellipse">
            <a:avLst/>
          </a:prstGeom>
          <a:solidFill>
            <a:srgbClr val="00B0F0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 rot="1702200">
            <a:off x="-8905" y="2656828"/>
            <a:ext cx="1644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1</a:t>
            </a:r>
            <a:r>
              <a:rPr lang="en-US" b="1" baseline="30000"/>
              <a:t>st</a:t>
            </a:r>
            <a:r>
              <a:rPr lang="en-US" b="1"/>
              <a:t> class</a:t>
            </a:r>
            <a:endParaRPr lang="en-US" b="1" dirty="0"/>
          </a:p>
        </p:txBody>
      </p:sp>
      <p:sp>
        <p:nvSpPr>
          <p:cNvPr id="31" name="TextBox 30"/>
          <p:cNvSpPr txBox="1"/>
          <p:nvPr/>
        </p:nvSpPr>
        <p:spPr>
          <a:xfrm rot="21431565">
            <a:off x="40473" y="3118024"/>
            <a:ext cx="17323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Divide and conquer</a:t>
            </a:r>
            <a:endParaRPr lang="en-US" dirty="0"/>
          </a:p>
        </p:txBody>
      </p:sp>
      <p:sp>
        <p:nvSpPr>
          <p:cNvPr id="33" name="Triangle 32"/>
          <p:cNvSpPr/>
          <p:nvPr/>
        </p:nvSpPr>
        <p:spPr>
          <a:xfrm>
            <a:off x="7218690" y="4649141"/>
            <a:ext cx="443861" cy="306017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6969978" y="4895390"/>
            <a:ext cx="1184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MIDTERM</a:t>
            </a:r>
          </a:p>
        </p:txBody>
      </p:sp>
      <p:sp>
        <p:nvSpPr>
          <p:cNvPr id="37" name="TextBox 36"/>
          <p:cNvSpPr txBox="1"/>
          <p:nvPr/>
        </p:nvSpPr>
        <p:spPr>
          <a:xfrm rot="3406427">
            <a:off x="7632562" y="6494276"/>
            <a:ext cx="1644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 lecture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032754" y="6027003"/>
            <a:ext cx="24733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</a:t>
            </a:r>
          </a:p>
          <a:p>
            <a:r>
              <a:rPr lang="en-US" sz="2400" dirty="0"/>
              <a:t>Future!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244536" y="28138"/>
            <a:ext cx="4261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More detailed schedule on the website!</a:t>
            </a:r>
          </a:p>
        </p:txBody>
      </p:sp>
      <p:sp>
        <p:nvSpPr>
          <p:cNvPr id="3" name="5-Point Star 2"/>
          <p:cNvSpPr/>
          <p:nvPr/>
        </p:nvSpPr>
        <p:spPr>
          <a:xfrm>
            <a:off x="5864135" y="789785"/>
            <a:ext cx="1280506" cy="1151981"/>
          </a:xfrm>
          <a:prstGeom prst="star5">
            <a:avLst/>
          </a:prstGeom>
          <a:solidFill>
            <a:srgbClr val="FFC000"/>
          </a:solidFill>
          <a:ln w="31750">
            <a:solidFill>
              <a:schemeClr val="tx1"/>
            </a:solidFill>
          </a:ln>
          <a:effectLst>
            <a:outerShdw blurRad="50800" dist="139700" dir="5400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667507" y="686318"/>
            <a:ext cx="17780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We are here</a:t>
            </a:r>
          </a:p>
        </p:txBody>
      </p:sp>
    </p:spTree>
    <p:extLst>
      <p:ext uri="{BB962C8B-B14F-4D97-AF65-F5344CB8AC3E}">
        <p14:creationId xmlns:p14="http://schemas.microsoft.com/office/powerpoint/2010/main" val="455802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51874"/>
            <a:ext cx="7886700" cy="1325563"/>
          </a:xfrm>
        </p:spPr>
        <p:txBody>
          <a:bodyPr/>
          <a:lstStyle/>
          <a:p>
            <a:r>
              <a:rPr lang="en-US" dirty="0"/>
              <a:t>Back to the 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9380" y="3018321"/>
            <a:ext cx="7886700" cy="82480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Fast </a:t>
            </a:r>
            <a:r>
              <a:rPr lang="en-US" sz="4400" dirty="0">
                <a:solidFill>
                  <a:srgbClr val="FF0000"/>
                </a:solidFill>
              </a:rPr>
              <a:t>SEARCH</a:t>
            </a:r>
            <a:r>
              <a:rPr lang="en-US" sz="4400" dirty="0"/>
              <a:t>/</a:t>
            </a:r>
            <a:r>
              <a:rPr lang="en-US" sz="4400" dirty="0">
                <a:solidFill>
                  <a:schemeClr val="accent4"/>
                </a:solidFill>
              </a:rPr>
              <a:t>INSERT</a:t>
            </a:r>
            <a:r>
              <a:rPr lang="en-US" sz="4400" dirty="0"/>
              <a:t>/</a:t>
            </a:r>
            <a:r>
              <a:rPr lang="en-US" sz="4400" dirty="0">
                <a:solidFill>
                  <a:schemeClr val="accent1"/>
                </a:solidFill>
              </a:rPr>
              <a:t>DELETE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26434" y="3803373"/>
            <a:ext cx="45057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Can we do these?</a:t>
            </a:r>
          </a:p>
        </p:txBody>
      </p:sp>
    </p:spTree>
    <p:extLst>
      <p:ext uri="{BB962C8B-B14F-4D97-AF65-F5344CB8AC3E}">
        <p14:creationId xmlns:p14="http://schemas.microsoft.com/office/powerpoint/2010/main" val="1439694102"/>
      </p:ext>
    </p:extLst>
  </p:cSld>
  <p:clrMapOvr>
    <a:masterClrMapping/>
  </p:clrMapOvr>
  <p:transition spd="slow">
    <p:push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91662"/>
          </a:xfrm>
        </p:spPr>
        <p:txBody>
          <a:bodyPr>
            <a:normAutofit fontScale="90000"/>
          </a:bodyPr>
          <a:lstStyle/>
          <a:p>
            <a:r>
              <a:rPr lang="en-US" dirty="0"/>
              <a:t>SEARCH in a Binary Search Tree</a:t>
            </a:r>
            <a:br>
              <a:rPr lang="en-US" dirty="0"/>
            </a:br>
            <a:r>
              <a:rPr lang="en-US" sz="3100" dirty="0"/>
              <a:t>definition by example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842804" y="4121523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" name="Rectangle 4"/>
          <p:cNvSpPr/>
          <p:nvPr/>
        </p:nvSpPr>
        <p:spPr>
          <a:xfrm>
            <a:off x="665329" y="4121523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" name="Rectangle 5"/>
          <p:cNvSpPr/>
          <p:nvPr/>
        </p:nvSpPr>
        <p:spPr>
          <a:xfrm>
            <a:off x="3547210" y="4026651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" name="Rectangle 6"/>
          <p:cNvSpPr/>
          <p:nvPr/>
        </p:nvSpPr>
        <p:spPr>
          <a:xfrm>
            <a:off x="2896667" y="3044720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8" name="Rectangle 7"/>
          <p:cNvSpPr/>
          <p:nvPr/>
        </p:nvSpPr>
        <p:spPr>
          <a:xfrm>
            <a:off x="260515" y="5196723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1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22543" y="3030929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3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014112" y="1963321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2339383" y="2665657"/>
            <a:ext cx="730155" cy="36186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142326" y="3685621"/>
            <a:ext cx="730155" cy="36186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endCxn id="7" idx="0"/>
          </p:cNvCxnSpPr>
          <p:nvPr/>
        </p:nvCxnSpPr>
        <p:spPr>
          <a:xfrm>
            <a:off x="1519841" y="3713557"/>
            <a:ext cx="648235" cy="407966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13" idx="2"/>
            <a:endCxn id="12" idx="0"/>
          </p:cNvCxnSpPr>
          <p:nvPr/>
        </p:nvCxnSpPr>
        <p:spPr>
          <a:xfrm flipH="1">
            <a:off x="1547815" y="2632158"/>
            <a:ext cx="791569" cy="398771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endCxn id="8" idx="0"/>
          </p:cNvCxnSpPr>
          <p:nvPr/>
        </p:nvCxnSpPr>
        <p:spPr>
          <a:xfrm flipH="1">
            <a:off x="990601" y="3725693"/>
            <a:ext cx="533756" cy="39583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11" idx="0"/>
          </p:cNvCxnSpPr>
          <p:nvPr/>
        </p:nvCxnSpPr>
        <p:spPr>
          <a:xfrm flipH="1">
            <a:off x="585787" y="4779640"/>
            <a:ext cx="402538" cy="417083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riangle 18"/>
          <p:cNvSpPr/>
          <p:nvPr/>
        </p:nvSpPr>
        <p:spPr>
          <a:xfrm rot="10800000">
            <a:off x="2163772" y="1541564"/>
            <a:ext cx="351221" cy="474592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4760344" y="1701711"/>
            <a:ext cx="38914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4"/>
                </a:solidFill>
              </a:rPr>
              <a:t>EXAMPLE: </a:t>
            </a:r>
            <a:r>
              <a:rPr lang="en-US" sz="2800" dirty="0">
                <a:solidFill>
                  <a:schemeClr val="accent4"/>
                </a:solidFill>
              </a:rPr>
              <a:t>Search for 4.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787336" y="2367197"/>
            <a:ext cx="39858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4"/>
                </a:solidFill>
              </a:rPr>
              <a:t>EXAMPLE: </a:t>
            </a:r>
            <a:r>
              <a:rPr lang="en-US" sz="2800" dirty="0">
                <a:solidFill>
                  <a:schemeClr val="accent4"/>
                </a:solidFill>
              </a:rPr>
              <a:t>Search for 4.5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>
                <a:solidFill>
                  <a:schemeClr val="accent4"/>
                </a:solidFill>
              </a:rPr>
              <a:t>It turns out it will be convenient to </a:t>
            </a:r>
            <a:r>
              <a:rPr lang="en-US" sz="2000" b="1" dirty="0">
                <a:solidFill>
                  <a:schemeClr val="accent4"/>
                </a:solidFill>
              </a:rPr>
              <a:t>return 4 </a:t>
            </a:r>
            <a:r>
              <a:rPr lang="en-US" sz="2000" dirty="0">
                <a:solidFill>
                  <a:schemeClr val="accent4"/>
                </a:solidFill>
              </a:rPr>
              <a:t>in this case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dirty="0">
                <a:solidFill>
                  <a:schemeClr val="accent4"/>
                </a:solidFill>
              </a:rPr>
              <a:t>(that is, </a:t>
            </a:r>
            <a:r>
              <a:rPr lang="en-US" sz="2000" b="1" dirty="0">
                <a:solidFill>
                  <a:schemeClr val="accent4"/>
                </a:solidFill>
              </a:rPr>
              <a:t>return</a:t>
            </a:r>
            <a:r>
              <a:rPr lang="en-US" sz="2000" dirty="0">
                <a:solidFill>
                  <a:schemeClr val="accent4"/>
                </a:solidFill>
              </a:rPr>
              <a:t> the last node before we went off the tree)</a:t>
            </a:r>
          </a:p>
        </p:txBody>
      </p:sp>
      <p:sp>
        <p:nvSpPr>
          <p:cNvPr id="22" name="Triangle 21"/>
          <p:cNvSpPr/>
          <p:nvPr/>
        </p:nvSpPr>
        <p:spPr>
          <a:xfrm rot="10800000">
            <a:off x="2209266" y="1541565"/>
            <a:ext cx="351221" cy="474592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 rot="1670226">
            <a:off x="2298568" y="3756935"/>
            <a:ext cx="882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/>
                </a:solidFill>
              </a:rPr>
              <a:t>!!!!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3231" y="4997308"/>
            <a:ext cx="1156325" cy="1517607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463828" y="6379007"/>
            <a:ext cx="26611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030A0"/>
                </a:solidFill>
              </a:rPr>
              <a:t>Ollie the over-achieving ostrich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417893" y="4988181"/>
            <a:ext cx="21226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Write pseudocode (or actual code) to implement this!</a:t>
            </a:r>
            <a:endParaRPr lang="en-US" sz="2400" dirty="0">
              <a:solidFill>
                <a:srgbClr val="7030A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57479" y="5719715"/>
            <a:ext cx="4761689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How long does this take?</a:t>
            </a:r>
          </a:p>
          <a:p>
            <a:endParaRPr lang="en-US" sz="800" dirty="0"/>
          </a:p>
          <a:p>
            <a:r>
              <a:rPr lang="en-US" sz="2400" dirty="0"/>
              <a:t>O(length of longest path) = O(height)</a:t>
            </a:r>
          </a:p>
        </p:txBody>
      </p:sp>
    </p:spTree>
    <p:extLst>
      <p:ext uri="{BB962C8B-B14F-4D97-AF65-F5344CB8AC3E}">
        <p14:creationId xmlns:p14="http://schemas.microsoft.com/office/powerpoint/2010/main" val="268464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7.40741E-7 L -0.11233 0.15139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25" y="75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233 0.15139 L -0.0191 0.32268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53" y="85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9" presetClass="exit" presetSubtype="0" accel="10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36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7.40741E-7 L -0.11232 0.15139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25" y="75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232 0.15139 L -0.01909 0.32268 " pathEditMode="relative" rAng="0" ptsTypes="AA">
                                      <p:cBhvr>
                                        <p:cTn id="4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53" y="85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19" grpId="2" animBg="1"/>
      <p:bldP spid="19" grpId="3" animBg="1"/>
      <p:bldP spid="20" grpId="0"/>
      <p:bldP spid="21" grpId="0" uiExpand="1" build="p" bldLvl="2"/>
      <p:bldP spid="22" grpId="0" animBg="1"/>
      <p:bldP spid="22" grpId="1" animBg="1"/>
      <p:bldP spid="22" grpId="2" animBg="1"/>
      <p:bldP spid="25" grpId="0"/>
      <p:bldP spid="26" grpId="0"/>
      <p:bldP spid="18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91662"/>
          </a:xfrm>
        </p:spPr>
        <p:txBody>
          <a:bodyPr/>
          <a:lstStyle/>
          <a:p>
            <a:r>
              <a:rPr lang="en-US" dirty="0"/>
              <a:t>INSERT in a Binary Search Tree</a:t>
            </a:r>
          </a:p>
        </p:txBody>
      </p:sp>
      <p:sp>
        <p:nvSpPr>
          <p:cNvPr id="4" name="Rectangle 3"/>
          <p:cNvSpPr/>
          <p:nvPr/>
        </p:nvSpPr>
        <p:spPr>
          <a:xfrm>
            <a:off x="1842804" y="4121523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" name="Rectangle 4"/>
          <p:cNvSpPr/>
          <p:nvPr/>
        </p:nvSpPr>
        <p:spPr>
          <a:xfrm>
            <a:off x="665329" y="4121523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" name="Rectangle 5"/>
          <p:cNvSpPr/>
          <p:nvPr/>
        </p:nvSpPr>
        <p:spPr>
          <a:xfrm>
            <a:off x="3547210" y="4026651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" name="Rectangle 6"/>
          <p:cNvSpPr/>
          <p:nvPr/>
        </p:nvSpPr>
        <p:spPr>
          <a:xfrm>
            <a:off x="2896667" y="3044720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8" name="Rectangle 7"/>
          <p:cNvSpPr/>
          <p:nvPr/>
        </p:nvSpPr>
        <p:spPr>
          <a:xfrm>
            <a:off x="260515" y="5196723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1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22543" y="3030929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3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014112" y="1963321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2339383" y="2665657"/>
            <a:ext cx="730155" cy="36186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142326" y="3685621"/>
            <a:ext cx="730155" cy="36186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endCxn id="7" idx="0"/>
          </p:cNvCxnSpPr>
          <p:nvPr/>
        </p:nvCxnSpPr>
        <p:spPr>
          <a:xfrm>
            <a:off x="1519841" y="3713557"/>
            <a:ext cx="648235" cy="407966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13" idx="2"/>
            <a:endCxn id="12" idx="0"/>
          </p:cNvCxnSpPr>
          <p:nvPr/>
        </p:nvCxnSpPr>
        <p:spPr>
          <a:xfrm flipH="1">
            <a:off x="1547815" y="2632158"/>
            <a:ext cx="791569" cy="398771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endCxn id="8" idx="0"/>
          </p:cNvCxnSpPr>
          <p:nvPr/>
        </p:nvCxnSpPr>
        <p:spPr>
          <a:xfrm flipH="1">
            <a:off x="990601" y="3725693"/>
            <a:ext cx="533756" cy="39583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11" idx="0"/>
          </p:cNvCxnSpPr>
          <p:nvPr/>
        </p:nvCxnSpPr>
        <p:spPr>
          <a:xfrm flipH="1">
            <a:off x="585787" y="4779640"/>
            <a:ext cx="402538" cy="417083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570791" y="1577250"/>
            <a:ext cx="39858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4"/>
                </a:solidFill>
              </a:rPr>
              <a:t>EXAMPLE: </a:t>
            </a:r>
            <a:r>
              <a:rPr lang="en-US" sz="2800" dirty="0">
                <a:solidFill>
                  <a:schemeClr val="accent4"/>
                </a:solidFill>
              </a:rPr>
              <a:t>Insert 4.5</a:t>
            </a:r>
          </a:p>
        </p:txBody>
      </p:sp>
      <p:sp>
        <p:nvSpPr>
          <p:cNvPr id="22" name="Triangle 21"/>
          <p:cNvSpPr/>
          <p:nvPr/>
        </p:nvSpPr>
        <p:spPr>
          <a:xfrm rot="10800000">
            <a:off x="2163771" y="1564550"/>
            <a:ext cx="351221" cy="474592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418995" y="5189846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4.5</a:t>
            </a:r>
          </a:p>
        </p:txBody>
      </p:sp>
      <p:cxnSp>
        <p:nvCxnSpPr>
          <p:cNvPr id="25" name="Straight Connector 24"/>
          <p:cNvCxnSpPr/>
          <p:nvPr/>
        </p:nvCxnSpPr>
        <p:spPr>
          <a:xfrm>
            <a:off x="2163771" y="4804151"/>
            <a:ext cx="648235" cy="407966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4570791" y="2415654"/>
            <a:ext cx="3944559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>
                <a:solidFill>
                  <a:schemeClr val="accent1"/>
                </a:solidFill>
              </a:rPr>
              <a:t>INSERT</a:t>
            </a:r>
            <a:r>
              <a:rPr lang="en-US" sz="2400" dirty="0"/>
              <a:t>(key):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/>
              <a:t>x = </a:t>
            </a:r>
            <a:r>
              <a:rPr lang="en-US" sz="2000" dirty="0">
                <a:solidFill>
                  <a:schemeClr val="accent1"/>
                </a:solidFill>
              </a:rPr>
              <a:t>SEARCH</a:t>
            </a:r>
            <a:r>
              <a:rPr lang="en-US" sz="2000" dirty="0"/>
              <a:t>(key)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b="1" dirty="0"/>
              <a:t>Insert </a:t>
            </a:r>
            <a:r>
              <a:rPr lang="en-US" sz="2000" dirty="0"/>
              <a:t>a new node with desired key at x</a:t>
            </a:r>
            <a:r>
              <a:rPr lang="mr-IN" sz="2000" dirty="0"/>
              <a:t>…</a:t>
            </a:r>
            <a:endParaRPr lang="en-US" sz="2000" dirty="0"/>
          </a:p>
          <a:p>
            <a:pPr marL="1200150" lvl="2" indent="-285750">
              <a:buFont typeface="Arial" charset="0"/>
              <a:buChar char="•"/>
            </a:pPr>
            <a:endParaRPr lang="en-US" sz="2000" dirty="0"/>
          </a:p>
          <a:p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 rot="1670226">
            <a:off x="2298568" y="3756935"/>
            <a:ext cx="882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/>
                </a:solidFill>
              </a:rPr>
              <a:t>!!!!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1367977" y="4947903"/>
            <a:ext cx="718527" cy="369332"/>
            <a:chOff x="1367977" y="4947903"/>
            <a:chExt cx="718527" cy="369332"/>
          </a:xfrm>
        </p:grpSpPr>
        <p:sp>
          <p:nvSpPr>
            <p:cNvPr id="17" name="TextBox 16"/>
            <p:cNvSpPr txBox="1"/>
            <p:nvPr/>
          </p:nvSpPr>
          <p:spPr>
            <a:xfrm>
              <a:off x="1367977" y="4947903"/>
              <a:ext cx="6439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4"/>
                  </a:solidFill>
                </a:rPr>
                <a:t>x = </a:t>
              </a: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1765538" y="5008134"/>
              <a:ext cx="320966" cy="30662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412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6141888" y="5420139"/>
            <a:ext cx="27564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You thought about this on your pre-lecture exercise!</a:t>
            </a:r>
          </a:p>
          <a:p>
            <a:pPr algn="r"/>
            <a:r>
              <a:rPr lang="en-US" dirty="0"/>
              <a:t>(See skipped slide for pseudocode.)</a:t>
            </a:r>
          </a:p>
        </p:txBody>
      </p:sp>
    </p:spTree>
    <p:extLst>
      <p:ext uri="{BB962C8B-B14F-4D97-AF65-F5344CB8AC3E}">
        <p14:creationId xmlns:p14="http://schemas.microsoft.com/office/powerpoint/2010/main" val="405979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1.48148E-6 L -0.11233 0.15139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25" y="75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233 0.15139 L -0.0191 0.32269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53" y="85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 animBg="1"/>
      <p:bldP spid="22" grpId="1" animBg="1"/>
      <p:bldP spid="22" grpId="2" animBg="1"/>
      <p:bldP spid="24" grpId="0" animBg="1"/>
      <p:bldP spid="3" grpId="0" uiExpand="1" build="p" bldLvl="3"/>
      <p:bldP spid="2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91662"/>
          </a:xfrm>
        </p:spPr>
        <p:txBody>
          <a:bodyPr/>
          <a:lstStyle/>
          <a:p>
            <a:r>
              <a:rPr lang="en-US" dirty="0"/>
              <a:t>INSERT in a Binary Search Tree</a:t>
            </a:r>
          </a:p>
        </p:txBody>
      </p:sp>
      <p:sp>
        <p:nvSpPr>
          <p:cNvPr id="4" name="Rectangle 3"/>
          <p:cNvSpPr/>
          <p:nvPr/>
        </p:nvSpPr>
        <p:spPr>
          <a:xfrm>
            <a:off x="1842804" y="4121523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" name="Rectangle 4"/>
          <p:cNvSpPr/>
          <p:nvPr/>
        </p:nvSpPr>
        <p:spPr>
          <a:xfrm>
            <a:off x="665329" y="4121523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" name="Rectangle 5"/>
          <p:cNvSpPr/>
          <p:nvPr/>
        </p:nvSpPr>
        <p:spPr>
          <a:xfrm>
            <a:off x="3547210" y="4026651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" name="Rectangle 6"/>
          <p:cNvSpPr/>
          <p:nvPr/>
        </p:nvSpPr>
        <p:spPr>
          <a:xfrm>
            <a:off x="2896667" y="3044720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8" name="Rectangle 7"/>
          <p:cNvSpPr/>
          <p:nvPr/>
        </p:nvSpPr>
        <p:spPr>
          <a:xfrm>
            <a:off x="260515" y="5196723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1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22543" y="3030929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3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014112" y="1963321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2339383" y="2665657"/>
            <a:ext cx="730155" cy="36186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142326" y="3685621"/>
            <a:ext cx="730155" cy="36186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endCxn id="7" idx="0"/>
          </p:cNvCxnSpPr>
          <p:nvPr/>
        </p:nvCxnSpPr>
        <p:spPr>
          <a:xfrm>
            <a:off x="1519841" y="3713557"/>
            <a:ext cx="648235" cy="407966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13" idx="2"/>
            <a:endCxn id="12" idx="0"/>
          </p:cNvCxnSpPr>
          <p:nvPr/>
        </p:nvCxnSpPr>
        <p:spPr>
          <a:xfrm flipH="1">
            <a:off x="1547815" y="2632158"/>
            <a:ext cx="791569" cy="398771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endCxn id="8" idx="0"/>
          </p:cNvCxnSpPr>
          <p:nvPr/>
        </p:nvCxnSpPr>
        <p:spPr>
          <a:xfrm flipH="1">
            <a:off x="990601" y="3725693"/>
            <a:ext cx="533756" cy="39583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11" idx="0"/>
          </p:cNvCxnSpPr>
          <p:nvPr/>
        </p:nvCxnSpPr>
        <p:spPr>
          <a:xfrm flipH="1">
            <a:off x="585787" y="4779640"/>
            <a:ext cx="402538" cy="417083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570791" y="1577250"/>
            <a:ext cx="39858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4"/>
                </a:solidFill>
              </a:rPr>
              <a:t>EXAMPLE: </a:t>
            </a:r>
            <a:r>
              <a:rPr lang="en-US" sz="2800" dirty="0">
                <a:solidFill>
                  <a:schemeClr val="accent4"/>
                </a:solidFill>
              </a:rPr>
              <a:t>Insert 4.5</a:t>
            </a:r>
          </a:p>
        </p:txBody>
      </p:sp>
      <p:sp>
        <p:nvSpPr>
          <p:cNvPr id="22" name="Triangle 21"/>
          <p:cNvSpPr/>
          <p:nvPr/>
        </p:nvSpPr>
        <p:spPr>
          <a:xfrm rot="10800000">
            <a:off x="2027212" y="3781249"/>
            <a:ext cx="351221" cy="474592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418995" y="5189846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4.5</a:t>
            </a:r>
          </a:p>
        </p:txBody>
      </p:sp>
      <p:cxnSp>
        <p:nvCxnSpPr>
          <p:cNvPr id="25" name="Straight Connector 24"/>
          <p:cNvCxnSpPr/>
          <p:nvPr/>
        </p:nvCxnSpPr>
        <p:spPr>
          <a:xfrm>
            <a:off x="2163771" y="4804151"/>
            <a:ext cx="648235" cy="407966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4570791" y="2415654"/>
            <a:ext cx="4327549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>
                <a:solidFill>
                  <a:schemeClr val="accent1"/>
                </a:solidFill>
              </a:rPr>
              <a:t>INSERT</a:t>
            </a:r>
            <a:r>
              <a:rPr lang="en-US" sz="2400" dirty="0"/>
              <a:t>(key):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/>
              <a:t>x = </a:t>
            </a:r>
            <a:r>
              <a:rPr lang="en-US" sz="2000" dirty="0">
                <a:solidFill>
                  <a:schemeClr val="accent1"/>
                </a:solidFill>
              </a:rPr>
              <a:t>SEARCH</a:t>
            </a:r>
            <a:r>
              <a:rPr lang="en-US" sz="2000" dirty="0"/>
              <a:t>(key)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b="1" dirty="0">
                <a:solidFill>
                  <a:schemeClr val="accent4"/>
                </a:solidFill>
              </a:rPr>
              <a:t>if </a:t>
            </a:r>
            <a:r>
              <a:rPr lang="en-US" sz="2000" dirty="0">
                <a:solidFill>
                  <a:schemeClr val="accent4"/>
                </a:solidFill>
              </a:rPr>
              <a:t>key &gt; </a:t>
            </a:r>
            <a:r>
              <a:rPr lang="en-US" sz="2000" dirty="0" err="1">
                <a:solidFill>
                  <a:schemeClr val="accent4"/>
                </a:solidFill>
              </a:rPr>
              <a:t>x.key</a:t>
            </a:r>
            <a:r>
              <a:rPr lang="en-US" sz="2000" dirty="0">
                <a:solidFill>
                  <a:schemeClr val="accent4"/>
                </a:solidFill>
              </a:rPr>
              <a:t>: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2000" dirty="0"/>
              <a:t>Make a new node with the correct key, and put it as the right child of x.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b="1" dirty="0">
                <a:solidFill>
                  <a:schemeClr val="accent4"/>
                </a:solidFill>
              </a:rPr>
              <a:t>if </a:t>
            </a:r>
            <a:r>
              <a:rPr lang="en-US" sz="2000" dirty="0">
                <a:solidFill>
                  <a:schemeClr val="accent4"/>
                </a:solidFill>
              </a:rPr>
              <a:t>key &lt; </a:t>
            </a:r>
            <a:r>
              <a:rPr lang="en-US" sz="2000" dirty="0" err="1">
                <a:solidFill>
                  <a:schemeClr val="accent4"/>
                </a:solidFill>
              </a:rPr>
              <a:t>x.key</a:t>
            </a:r>
            <a:r>
              <a:rPr lang="en-US" sz="2000" dirty="0">
                <a:solidFill>
                  <a:schemeClr val="accent4"/>
                </a:solidFill>
              </a:rPr>
              <a:t>: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2000" dirty="0"/>
              <a:t>Make a new node with the correct key, and put it as the left child of x.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b="1" dirty="0">
                <a:solidFill>
                  <a:schemeClr val="accent4"/>
                </a:solidFill>
              </a:rPr>
              <a:t>if</a:t>
            </a:r>
            <a:r>
              <a:rPr lang="en-US" sz="2000" dirty="0">
                <a:solidFill>
                  <a:schemeClr val="accent4"/>
                </a:solidFill>
              </a:rPr>
              <a:t> </a:t>
            </a:r>
            <a:r>
              <a:rPr lang="en-US" sz="2000" dirty="0" err="1">
                <a:solidFill>
                  <a:schemeClr val="accent4"/>
                </a:solidFill>
              </a:rPr>
              <a:t>x.key</a:t>
            </a:r>
            <a:r>
              <a:rPr lang="en-US" sz="2000" dirty="0">
                <a:solidFill>
                  <a:schemeClr val="accent4"/>
                </a:solidFill>
              </a:rPr>
              <a:t> == key: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2000" b="1" dirty="0"/>
              <a:t>return</a:t>
            </a:r>
          </a:p>
          <a:p>
            <a:pPr marL="1200150" lvl="2" indent="-285750">
              <a:buFont typeface="Arial" charset="0"/>
              <a:buChar char="•"/>
            </a:pPr>
            <a:endParaRPr lang="en-US" sz="2000" dirty="0"/>
          </a:p>
          <a:p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 rot="1670226">
            <a:off x="2298568" y="3756935"/>
            <a:ext cx="882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/>
                </a:solidFill>
              </a:rPr>
              <a:t>!!!!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1367977" y="4947903"/>
            <a:ext cx="718527" cy="369332"/>
            <a:chOff x="1367977" y="4947903"/>
            <a:chExt cx="718527" cy="369332"/>
          </a:xfrm>
        </p:grpSpPr>
        <p:sp>
          <p:nvSpPr>
            <p:cNvPr id="17" name="TextBox 16"/>
            <p:cNvSpPr txBox="1"/>
            <p:nvPr/>
          </p:nvSpPr>
          <p:spPr>
            <a:xfrm>
              <a:off x="1367977" y="4947903"/>
              <a:ext cx="6439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4"/>
                  </a:solidFill>
                </a:rPr>
                <a:t>x = </a:t>
              </a: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1765538" y="5008134"/>
              <a:ext cx="320966" cy="30662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412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7653625" y="86511"/>
            <a:ext cx="1410862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This slide skipped in class </a:t>
            </a:r>
            <a:r>
              <a:rPr lang="mr-IN" dirty="0">
                <a:solidFill>
                  <a:srgbClr val="FF0000"/>
                </a:solidFill>
              </a:rPr>
              <a:t>–</a:t>
            </a:r>
            <a:r>
              <a:rPr lang="en-US" dirty="0">
                <a:solidFill>
                  <a:srgbClr val="FF0000"/>
                </a:solidFill>
              </a:rPr>
              <a:t> here for reference</a:t>
            </a:r>
          </a:p>
        </p:txBody>
      </p:sp>
    </p:spTree>
    <p:extLst>
      <p:ext uri="{BB962C8B-B14F-4D97-AF65-F5344CB8AC3E}">
        <p14:creationId xmlns:p14="http://schemas.microsoft.com/office/powerpoint/2010/main" val="2941027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91662"/>
          </a:xfrm>
        </p:spPr>
        <p:txBody>
          <a:bodyPr/>
          <a:lstStyle/>
          <a:p>
            <a:r>
              <a:rPr lang="en-US" dirty="0"/>
              <a:t>DELETE in a Binary Search Tree</a:t>
            </a:r>
          </a:p>
        </p:txBody>
      </p:sp>
      <p:sp>
        <p:nvSpPr>
          <p:cNvPr id="4" name="Rectangle 3"/>
          <p:cNvSpPr/>
          <p:nvPr/>
        </p:nvSpPr>
        <p:spPr>
          <a:xfrm>
            <a:off x="1842804" y="4121523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" name="Rectangle 4"/>
          <p:cNvSpPr/>
          <p:nvPr/>
        </p:nvSpPr>
        <p:spPr>
          <a:xfrm>
            <a:off x="665329" y="4121523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6" name="Rectangle 5"/>
          <p:cNvSpPr/>
          <p:nvPr/>
        </p:nvSpPr>
        <p:spPr>
          <a:xfrm>
            <a:off x="3547210" y="4026651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7" name="Rectangle 6"/>
          <p:cNvSpPr/>
          <p:nvPr/>
        </p:nvSpPr>
        <p:spPr>
          <a:xfrm>
            <a:off x="2896667" y="3044720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8" name="Rectangle 7"/>
          <p:cNvSpPr/>
          <p:nvPr/>
        </p:nvSpPr>
        <p:spPr>
          <a:xfrm>
            <a:off x="260515" y="5196723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1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22543" y="3030929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3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014112" y="1963321"/>
            <a:ext cx="650543" cy="6688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2339383" y="2665657"/>
            <a:ext cx="730155" cy="36186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142326" y="3685621"/>
            <a:ext cx="730155" cy="361864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endCxn id="7" idx="0"/>
          </p:cNvCxnSpPr>
          <p:nvPr/>
        </p:nvCxnSpPr>
        <p:spPr>
          <a:xfrm>
            <a:off x="1519841" y="3713557"/>
            <a:ext cx="648235" cy="407966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13" idx="2"/>
            <a:endCxn id="12" idx="0"/>
          </p:cNvCxnSpPr>
          <p:nvPr/>
        </p:nvCxnSpPr>
        <p:spPr>
          <a:xfrm flipH="1">
            <a:off x="1547815" y="2632158"/>
            <a:ext cx="791569" cy="398771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endCxn id="8" idx="0"/>
          </p:cNvCxnSpPr>
          <p:nvPr/>
        </p:nvCxnSpPr>
        <p:spPr>
          <a:xfrm flipH="1">
            <a:off x="990601" y="3725693"/>
            <a:ext cx="533756" cy="39583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11" idx="0"/>
          </p:cNvCxnSpPr>
          <p:nvPr/>
        </p:nvCxnSpPr>
        <p:spPr>
          <a:xfrm flipH="1">
            <a:off x="585787" y="4779640"/>
            <a:ext cx="402538" cy="417083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570792" y="1431795"/>
            <a:ext cx="457320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4"/>
                </a:solidFill>
              </a:rPr>
              <a:t>EXAMPLE: </a:t>
            </a:r>
            <a:r>
              <a:rPr lang="en-US" sz="2800" dirty="0">
                <a:solidFill>
                  <a:schemeClr val="accent4"/>
                </a:solidFill>
              </a:rPr>
              <a:t>Delete 2</a:t>
            </a:r>
          </a:p>
          <a:p>
            <a:pPr marL="457200" indent="-457200">
              <a:buFont typeface="Arial" charset="0"/>
              <a:buChar char="•"/>
            </a:pPr>
            <a:endParaRPr lang="en-US" sz="2800" dirty="0">
              <a:solidFill>
                <a:schemeClr val="accent4"/>
              </a:solidFill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dirty="0">
                <a:solidFill>
                  <a:schemeClr val="accent1"/>
                </a:solidFill>
              </a:rPr>
              <a:t>DELETE</a:t>
            </a:r>
            <a:r>
              <a:rPr lang="en-US" sz="2800" dirty="0"/>
              <a:t>(key):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400" dirty="0"/>
              <a:t>x = </a:t>
            </a:r>
            <a:r>
              <a:rPr lang="en-US" sz="2400" dirty="0">
                <a:solidFill>
                  <a:schemeClr val="accent1"/>
                </a:solidFill>
              </a:rPr>
              <a:t>SEARCH</a:t>
            </a:r>
            <a:r>
              <a:rPr lang="en-US" sz="2400" dirty="0"/>
              <a:t>(key)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400" b="1" dirty="0"/>
              <a:t>if</a:t>
            </a:r>
            <a:r>
              <a:rPr lang="en-US" sz="2400" dirty="0"/>
              <a:t> </a:t>
            </a:r>
            <a:r>
              <a:rPr lang="en-US" sz="2400" dirty="0" err="1"/>
              <a:t>x.key</a:t>
            </a:r>
            <a:r>
              <a:rPr lang="en-US" sz="2400" dirty="0"/>
              <a:t> == key:</a:t>
            </a:r>
          </a:p>
          <a:p>
            <a:pPr marL="1371600" lvl="2" indent="-457200">
              <a:buFont typeface="Arial" charset="0"/>
              <a:buChar char="•"/>
            </a:pPr>
            <a:r>
              <a:rPr lang="mr-IN" sz="2400" dirty="0">
                <a:solidFill>
                  <a:srgbClr val="FF0000"/>
                </a:solidFill>
              </a:rPr>
              <a:t>…</a:t>
            </a:r>
            <a:r>
              <a:rPr lang="en-US" sz="2400" dirty="0">
                <a:solidFill>
                  <a:srgbClr val="FF0000"/>
                </a:solidFill>
              </a:rPr>
              <a:t>.delete x</a:t>
            </a:r>
            <a:r>
              <a:rPr lang="mr-IN" sz="2400" dirty="0">
                <a:solidFill>
                  <a:srgbClr val="FF0000"/>
                </a:solidFill>
              </a:rPr>
              <a:t>…</a:t>
            </a:r>
            <a:r>
              <a:rPr lang="en-US" sz="2400" dirty="0">
                <a:solidFill>
                  <a:srgbClr val="FF0000"/>
                </a:solidFill>
              </a:rPr>
              <a:t>.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23" name="Triangle 22"/>
          <p:cNvSpPr/>
          <p:nvPr/>
        </p:nvSpPr>
        <p:spPr>
          <a:xfrm rot="10800000">
            <a:off x="2163772" y="1588330"/>
            <a:ext cx="351221" cy="474592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/>
          <p:cNvCxnSpPr>
            <a:stCxn id="9" idx="2"/>
            <a:endCxn id="5" idx="0"/>
          </p:cNvCxnSpPr>
          <p:nvPr/>
        </p:nvCxnSpPr>
        <p:spPr>
          <a:xfrm flipH="1">
            <a:off x="990601" y="3699766"/>
            <a:ext cx="557214" cy="421757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5251617" y="4695488"/>
            <a:ext cx="36140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You thought about this in your pre-lecture exercise too!</a:t>
            </a:r>
          </a:p>
          <a:p>
            <a:endParaRPr lang="en-US" dirty="0">
              <a:solidFill>
                <a:schemeClr val="accent4"/>
              </a:solidFill>
            </a:endParaRPr>
          </a:p>
          <a:p>
            <a:r>
              <a:rPr lang="en-US" dirty="0">
                <a:solidFill>
                  <a:schemeClr val="accent4"/>
                </a:solidFill>
              </a:rPr>
              <a:t>This is a bit more complicated</a:t>
            </a:r>
            <a:r>
              <a:rPr lang="mr-IN" dirty="0">
                <a:solidFill>
                  <a:schemeClr val="accent4"/>
                </a:solidFill>
              </a:rPr>
              <a:t>…</a:t>
            </a:r>
            <a:r>
              <a:rPr lang="en-US" dirty="0">
                <a:solidFill>
                  <a:schemeClr val="accent4"/>
                </a:solidFill>
              </a:rPr>
              <a:t>see the skipped slides for some pictures of the different cases.</a:t>
            </a:r>
          </a:p>
        </p:txBody>
      </p:sp>
      <p:cxnSp>
        <p:nvCxnSpPr>
          <p:cNvPr id="28" name="Straight Arrow Connector 27"/>
          <p:cNvCxnSpPr>
            <a:stCxn id="27" idx="0"/>
            <a:endCxn id="21" idx="2"/>
          </p:cNvCxnSpPr>
          <p:nvPr/>
        </p:nvCxnSpPr>
        <p:spPr>
          <a:xfrm flipH="1" flipV="1">
            <a:off x="6857396" y="3986340"/>
            <a:ext cx="201265" cy="709148"/>
          </a:xfrm>
          <a:prstGeom prst="straightConnector1">
            <a:avLst/>
          </a:prstGeom>
          <a:ln w="34925">
            <a:solidFill>
              <a:schemeClr val="accent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/>
          <p:cNvGrpSpPr/>
          <p:nvPr/>
        </p:nvGrpSpPr>
        <p:grpSpPr>
          <a:xfrm>
            <a:off x="1134840" y="4827391"/>
            <a:ext cx="718527" cy="369332"/>
            <a:chOff x="1367977" y="4947903"/>
            <a:chExt cx="718527" cy="369332"/>
          </a:xfrm>
        </p:grpSpPr>
        <p:sp>
          <p:nvSpPr>
            <p:cNvPr id="32" name="TextBox 31"/>
            <p:cNvSpPr txBox="1"/>
            <p:nvPr/>
          </p:nvSpPr>
          <p:spPr>
            <a:xfrm>
              <a:off x="1367977" y="4947903"/>
              <a:ext cx="6439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4"/>
                  </a:solidFill>
                </a:rPr>
                <a:t>x = </a:t>
              </a: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1765538" y="5008134"/>
              <a:ext cx="320966" cy="30662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412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26286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3.7037E-6 L -0.11233 0.15139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25" y="75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233 0.15139 L -0.14757 0.32084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71" y="84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69 -0.00092 L 0.0441 -0.15671 " pathEditMode="relative" ptsTypes="AA">
                                      <p:cBhvr>
                                        <p:cTn id="5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21" grpId="0" uiExpand="1" build="p" bldLvl="3"/>
      <p:bldP spid="23" grpId="0" animBg="1"/>
      <p:bldP spid="23" grpId="1" animBg="1"/>
      <p:bldP spid="23" grpId="2" animBg="1"/>
      <p:bldP spid="23" grpId="3" animBg="1"/>
      <p:bldP spid="2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8326"/>
            <a:ext cx="7886700" cy="1556596"/>
          </a:xfrm>
        </p:spPr>
        <p:txBody>
          <a:bodyPr>
            <a:normAutofit fontScale="90000"/>
          </a:bodyPr>
          <a:lstStyle/>
          <a:p>
            <a:r>
              <a:rPr lang="en-US" dirty="0"/>
              <a:t>DELETE in a Binary Search Tree</a:t>
            </a:r>
            <a:br>
              <a:rPr lang="en-US" dirty="0"/>
            </a:br>
            <a:r>
              <a:rPr lang="en-US" sz="3600" dirty="0"/>
              <a:t>several cases (by example) </a:t>
            </a:r>
            <a:br>
              <a:rPr lang="en-US" sz="3600" dirty="0"/>
            </a:br>
            <a:r>
              <a:rPr lang="en-US" sz="3600" dirty="0">
                <a:solidFill>
                  <a:schemeClr val="accent4"/>
                </a:solidFill>
              </a:rPr>
              <a:t>say we want to delete 3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177665" y="4303453"/>
            <a:ext cx="13026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4"/>
                </a:solidFill>
              </a:rPr>
              <a:t>This triangle is a cartoon for a subtree</a:t>
            </a:r>
          </a:p>
        </p:txBody>
      </p:sp>
      <p:cxnSp>
        <p:nvCxnSpPr>
          <p:cNvPr id="25" name="Straight Connector 24"/>
          <p:cNvCxnSpPr/>
          <p:nvPr/>
        </p:nvCxnSpPr>
        <p:spPr>
          <a:xfrm flipH="1">
            <a:off x="1050153" y="2486539"/>
            <a:ext cx="378477" cy="326533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873812" y="2802394"/>
            <a:ext cx="506796" cy="51782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3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10811" y="3576355"/>
            <a:ext cx="29997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Case 1</a:t>
            </a:r>
            <a:r>
              <a:rPr lang="en-US" sz="2400" dirty="0"/>
              <a:t>:  if 3 is a leaf,</a:t>
            </a:r>
          </a:p>
          <a:p>
            <a:r>
              <a:rPr lang="en-US" sz="2400" dirty="0"/>
              <a:t> just delete it.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686784" y="3656927"/>
            <a:ext cx="441869" cy="51782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1" name="Rectangle 30"/>
          <p:cNvSpPr/>
          <p:nvPr/>
        </p:nvSpPr>
        <p:spPr>
          <a:xfrm>
            <a:off x="5065261" y="2812567"/>
            <a:ext cx="441869" cy="51782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3</a:t>
            </a:r>
            <a:endParaRPr lang="en-US" sz="4000" dirty="0">
              <a:solidFill>
                <a:schemeClr val="tx1"/>
              </a:solidFill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 flipH="1">
            <a:off x="4922564" y="3309617"/>
            <a:ext cx="378477" cy="326533"/>
          </a:xfrm>
          <a:prstGeom prst="line">
            <a:avLst/>
          </a:prstGeom>
          <a:ln w="508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riangle 32"/>
          <p:cNvSpPr/>
          <p:nvPr/>
        </p:nvSpPr>
        <p:spPr>
          <a:xfrm>
            <a:off x="4598269" y="4222181"/>
            <a:ext cx="563671" cy="793032"/>
          </a:xfrm>
          <a:prstGeom prst="triangle">
            <a:avLst/>
          </a:prstGeom>
          <a:solidFill>
            <a:schemeClr val="accent4">
              <a:lumMod val="20000"/>
              <a:lumOff val="80000"/>
            </a:schemeClr>
          </a:solidFill>
          <a:ln w="539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Connector 33"/>
          <p:cNvCxnSpPr/>
          <p:nvPr/>
        </p:nvCxnSpPr>
        <p:spPr>
          <a:xfrm flipH="1">
            <a:off x="5286195" y="2475356"/>
            <a:ext cx="378477" cy="326533"/>
          </a:xfrm>
          <a:prstGeom prst="line">
            <a:avLst/>
          </a:prstGeom>
          <a:ln w="508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4499251" y="5402400"/>
            <a:ext cx="4016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Case 2:  </a:t>
            </a:r>
            <a:r>
              <a:rPr lang="en-US" sz="2400" dirty="0"/>
              <a:t>if 3 has just one child</a:t>
            </a:r>
            <a:r>
              <a:rPr lang="en-US" sz="2400"/>
              <a:t>, </a:t>
            </a:r>
          </a:p>
          <a:p>
            <a:r>
              <a:rPr lang="en-US" sz="2400" dirty="0"/>
              <a:t>move that up.</a:t>
            </a:r>
          </a:p>
        </p:txBody>
      </p:sp>
      <p:sp>
        <p:nvSpPr>
          <p:cNvPr id="42" name="Rectangle 41"/>
          <p:cNvSpPr/>
          <p:nvPr/>
        </p:nvSpPr>
        <p:spPr>
          <a:xfrm>
            <a:off x="1384034" y="1983093"/>
            <a:ext cx="506796" cy="51782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43" name="Rectangle 42"/>
          <p:cNvSpPr/>
          <p:nvPr/>
        </p:nvSpPr>
        <p:spPr>
          <a:xfrm>
            <a:off x="5485518" y="1969232"/>
            <a:ext cx="441869" cy="51782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52" name="Rectangle 51"/>
          <p:cNvSpPr/>
          <p:nvPr/>
        </p:nvSpPr>
        <p:spPr>
          <a:xfrm>
            <a:off x="7334020" y="2811542"/>
            <a:ext cx="441869" cy="51782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55" name="Triangle 54"/>
          <p:cNvSpPr/>
          <p:nvPr/>
        </p:nvSpPr>
        <p:spPr>
          <a:xfrm>
            <a:off x="7257924" y="3401315"/>
            <a:ext cx="563671" cy="793032"/>
          </a:xfrm>
          <a:prstGeom prst="triangle">
            <a:avLst/>
          </a:prstGeom>
          <a:solidFill>
            <a:schemeClr val="accent4">
              <a:lumMod val="20000"/>
              <a:lumOff val="80000"/>
            </a:schemeClr>
          </a:solidFill>
          <a:ln w="539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/>
          <p:nvPr/>
        </p:nvCxnSpPr>
        <p:spPr>
          <a:xfrm flipH="1">
            <a:off x="7648003" y="2474331"/>
            <a:ext cx="378477" cy="326533"/>
          </a:xfrm>
          <a:prstGeom prst="line">
            <a:avLst/>
          </a:prstGeom>
          <a:ln w="508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7847326" y="1968207"/>
            <a:ext cx="441869" cy="51782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71" name="Rectangle 70"/>
          <p:cNvSpPr/>
          <p:nvPr/>
        </p:nvSpPr>
        <p:spPr>
          <a:xfrm>
            <a:off x="3104650" y="1968712"/>
            <a:ext cx="441869" cy="51782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508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2257284" y="2250926"/>
            <a:ext cx="412495" cy="14419"/>
          </a:xfrm>
          <a:prstGeom prst="straightConnector1">
            <a:avLst/>
          </a:prstGeom>
          <a:ln w="44450" cmpd="sng">
            <a:solidFill>
              <a:srgbClr val="7030A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>
            <a:off x="6274091" y="2929767"/>
            <a:ext cx="412495" cy="14419"/>
          </a:xfrm>
          <a:prstGeom prst="straightConnector1">
            <a:avLst/>
          </a:prstGeom>
          <a:ln w="44450" cmpd="sng">
            <a:solidFill>
              <a:srgbClr val="7030A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140209" y="6398785"/>
            <a:ext cx="26611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rgbClr val="7030A0"/>
                </a:solidFill>
              </a:rPr>
              <a:t>Siggi</a:t>
            </a:r>
            <a:r>
              <a:rPr lang="en-US" sz="1400" dirty="0">
                <a:solidFill>
                  <a:srgbClr val="7030A0"/>
                </a:solidFill>
              </a:rPr>
              <a:t> the Studious Stork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304393" y="5029998"/>
            <a:ext cx="2800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030A0"/>
                </a:solidFill>
              </a:rPr>
              <a:t>Write pseudocode for all of these!</a:t>
            </a:r>
            <a:endParaRPr lang="en-US" dirty="0">
              <a:solidFill>
                <a:srgbClr val="7030A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01607" y="5279980"/>
            <a:ext cx="1141204" cy="118344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036904" y="238539"/>
            <a:ext cx="2001079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This slide skipped in class </a:t>
            </a:r>
            <a:r>
              <a:rPr lang="mr-IN" dirty="0">
                <a:solidFill>
                  <a:srgbClr val="FF0000"/>
                </a:solidFill>
              </a:rPr>
              <a:t>–</a:t>
            </a:r>
            <a:r>
              <a:rPr lang="en-US" dirty="0">
                <a:solidFill>
                  <a:srgbClr val="FF0000"/>
                </a:solidFill>
              </a:rPr>
              <a:t>  here for reference!</a:t>
            </a:r>
          </a:p>
        </p:txBody>
      </p:sp>
    </p:spTree>
    <p:extLst>
      <p:ext uri="{BB962C8B-B14F-4D97-AF65-F5344CB8AC3E}">
        <p14:creationId xmlns:p14="http://schemas.microsoft.com/office/powerpoint/2010/main" val="10882335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933" y="270397"/>
            <a:ext cx="8117785" cy="678599"/>
          </a:xfrm>
        </p:spPr>
        <p:txBody>
          <a:bodyPr>
            <a:normAutofit fontScale="90000"/>
          </a:bodyPr>
          <a:lstStyle/>
          <a:p>
            <a:r>
              <a:rPr lang="en-US" dirty="0"/>
              <a:t>DELETE in a Binary Search Tree </a:t>
            </a:r>
            <a:br>
              <a:rPr lang="en-US" dirty="0"/>
            </a:br>
            <a:r>
              <a:rPr lang="en-US" sz="2200" dirty="0" err="1"/>
              <a:t>ctd</a:t>
            </a:r>
            <a:r>
              <a:rPr lang="en-US" sz="2200" dirty="0"/>
              <a:t>.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89340" y="3527582"/>
            <a:ext cx="1794585" cy="3231028"/>
            <a:chOff x="706575" y="1843574"/>
            <a:chExt cx="2642081" cy="4173265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5" name="Rectangle 4"/>
            <p:cNvSpPr/>
            <p:nvPr/>
          </p:nvSpPr>
          <p:spPr>
            <a:xfrm>
              <a:off x="2156702" y="2934168"/>
              <a:ext cx="650543" cy="668837"/>
            </a:xfrm>
            <a:prstGeom prst="rect">
              <a:avLst/>
            </a:prstGeom>
            <a:grpFill/>
            <a:ln w="5397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979227" y="2934168"/>
              <a:ext cx="650543" cy="668837"/>
            </a:xfrm>
            <a:prstGeom prst="rect">
              <a:avLst/>
            </a:prstGeom>
            <a:grpFill/>
            <a:ln w="5397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1536441" y="1843574"/>
              <a:ext cx="650543" cy="668837"/>
            </a:xfrm>
            <a:prstGeom prst="rect">
              <a:avLst/>
            </a:prstGeom>
            <a:grpFill/>
            <a:ln w="5397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>
                  <a:solidFill>
                    <a:schemeClr val="tx1"/>
                  </a:solidFill>
                </a:rPr>
                <a:t>3</a:t>
              </a:r>
              <a:endParaRPr lang="en-US" sz="4000" dirty="0">
                <a:solidFill>
                  <a:schemeClr val="tx1"/>
                </a:solidFill>
              </a:endParaRP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1833739" y="2526202"/>
              <a:ext cx="648235" cy="407966"/>
            </a:xfrm>
            <a:prstGeom prst="line">
              <a:avLst/>
            </a:prstGeom>
            <a:grpFill/>
            <a:ln w="5397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1304499" y="2538338"/>
              <a:ext cx="533756" cy="395830"/>
            </a:xfrm>
            <a:prstGeom prst="line">
              <a:avLst/>
            </a:prstGeom>
            <a:grpFill/>
            <a:ln w="5397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11" idx="2"/>
              <a:endCxn id="7" idx="0"/>
            </p:cNvCxnSpPr>
            <p:nvPr/>
          </p:nvCxnSpPr>
          <p:spPr>
            <a:xfrm flipH="1">
              <a:off x="1304499" y="2512411"/>
              <a:ext cx="557214" cy="421757"/>
            </a:xfrm>
            <a:prstGeom prst="line">
              <a:avLst/>
            </a:prstGeom>
            <a:grpFill/>
            <a:ln w="5397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riangle 10"/>
            <p:cNvSpPr/>
            <p:nvPr/>
          </p:nvSpPr>
          <p:spPr>
            <a:xfrm>
              <a:off x="706575" y="3691054"/>
              <a:ext cx="829866" cy="1024297"/>
            </a:xfrm>
            <a:prstGeom prst="triangle">
              <a:avLst/>
            </a:prstGeom>
            <a:grpFill/>
            <a:ln w="5397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/>
            <p:cNvSpPr/>
            <p:nvPr/>
          </p:nvSpPr>
          <p:spPr>
            <a:xfrm>
              <a:off x="1682981" y="3691054"/>
              <a:ext cx="1665675" cy="2325785"/>
            </a:xfrm>
            <a:prstGeom prst="triangle">
              <a:avLst/>
            </a:prstGeom>
            <a:pattFill prst="wdUpDiag">
              <a:fgClr>
                <a:schemeClr val="accent5">
                  <a:lumMod val="20000"/>
                  <a:lumOff val="80000"/>
                </a:schemeClr>
              </a:fgClr>
              <a:bgClr>
                <a:schemeClr val="bg1"/>
              </a:bgClr>
            </a:pattFill>
            <a:ln w="5397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1494880" y="2697603"/>
            <a:ext cx="441869" cy="51782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508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1337337" y="3219527"/>
            <a:ext cx="378477" cy="326533"/>
          </a:xfrm>
          <a:prstGeom prst="line">
            <a:avLst/>
          </a:prstGeom>
          <a:ln w="508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2956577" y="3547657"/>
            <a:ext cx="1079048" cy="2203351"/>
            <a:chOff x="847149" y="1869502"/>
            <a:chExt cx="1588632" cy="2845894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16" name="Rectangle 15"/>
            <p:cNvSpPr/>
            <p:nvPr/>
          </p:nvSpPr>
          <p:spPr>
            <a:xfrm>
              <a:off x="1507023" y="1869502"/>
              <a:ext cx="928758" cy="668836"/>
            </a:xfrm>
            <a:prstGeom prst="rect">
              <a:avLst/>
            </a:prstGeom>
            <a:grpFill/>
            <a:ln w="5397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>
                  <a:solidFill>
                    <a:schemeClr val="tx1"/>
                  </a:solidFill>
                </a:rPr>
                <a:t>3.1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979227" y="2934168"/>
              <a:ext cx="650543" cy="668837"/>
            </a:xfrm>
            <a:prstGeom prst="rect">
              <a:avLst/>
            </a:prstGeom>
            <a:grpFill/>
            <a:ln w="5397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2</a:t>
              </a:r>
            </a:p>
          </p:txBody>
        </p:sp>
        <p:cxnSp>
          <p:nvCxnSpPr>
            <p:cNvPr id="18" name="Straight Connector 17"/>
            <p:cNvCxnSpPr/>
            <p:nvPr/>
          </p:nvCxnSpPr>
          <p:spPr>
            <a:xfrm flipH="1">
              <a:off x="1304499" y="2538338"/>
              <a:ext cx="533756" cy="395830"/>
            </a:xfrm>
            <a:prstGeom prst="line">
              <a:avLst/>
            </a:prstGeom>
            <a:grpFill/>
            <a:ln w="53975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riangle 18"/>
            <p:cNvSpPr/>
            <p:nvPr/>
          </p:nvSpPr>
          <p:spPr>
            <a:xfrm>
              <a:off x="847149" y="3691098"/>
              <a:ext cx="829867" cy="1024298"/>
            </a:xfrm>
            <a:prstGeom prst="triangle">
              <a:avLst/>
            </a:prstGeom>
            <a:grpFill/>
            <a:ln w="53975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/>
          <p:cNvSpPr/>
          <p:nvPr/>
        </p:nvSpPr>
        <p:spPr>
          <a:xfrm>
            <a:off x="3866635" y="2697603"/>
            <a:ext cx="441869" cy="51782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508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21" name="Straight Connector 20"/>
          <p:cNvCxnSpPr/>
          <p:nvPr/>
        </p:nvCxnSpPr>
        <p:spPr>
          <a:xfrm flipH="1">
            <a:off x="3709092" y="3219527"/>
            <a:ext cx="378477" cy="326533"/>
          </a:xfrm>
          <a:prstGeom prst="line">
            <a:avLst/>
          </a:prstGeom>
          <a:ln w="508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773524" y="4045410"/>
            <a:ext cx="440302" cy="315856"/>
          </a:xfrm>
          <a:prstGeom prst="line">
            <a:avLst/>
          </a:prstGeom>
          <a:ln w="508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8052" y="1103024"/>
            <a:ext cx="519494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Case 3</a:t>
            </a:r>
            <a:r>
              <a:rPr lang="en-US" sz="2400" dirty="0"/>
              <a:t>:  if 3 has two children, </a:t>
            </a:r>
          </a:p>
          <a:p>
            <a:r>
              <a:rPr lang="en-US" sz="2400" dirty="0"/>
              <a:t>replace 3 with it’s </a:t>
            </a:r>
            <a:r>
              <a:rPr lang="en-US" sz="2400" dirty="0">
                <a:solidFill>
                  <a:srgbClr val="FF0000"/>
                </a:solidFill>
              </a:rPr>
              <a:t>immediate successor.</a:t>
            </a:r>
          </a:p>
          <a:p>
            <a:r>
              <a:rPr lang="en-US" sz="2000" dirty="0"/>
              <a:t>(aka, next biggest thing after 3)</a:t>
            </a:r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2285889" y="3716351"/>
            <a:ext cx="412495" cy="14419"/>
          </a:xfrm>
          <a:prstGeom prst="straightConnector1">
            <a:avLst/>
          </a:prstGeom>
          <a:ln w="44450" cmpd="sng">
            <a:solidFill>
              <a:srgbClr val="7030A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5209218" y="1515417"/>
            <a:ext cx="394472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Does this maintain the BST property?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>
                <a:solidFill>
                  <a:schemeClr val="accent4"/>
                </a:solidFill>
              </a:rPr>
              <a:t>Yes.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How do we find the immediate successor?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>
                <a:solidFill>
                  <a:schemeClr val="accent4"/>
                </a:solidFill>
              </a:rPr>
              <a:t>SEARCH for 3 in the subtree under 3.right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How do we remove it when we find it?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>
                <a:solidFill>
                  <a:schemeClr val="accent4"/>
                </a:solidFill>
              </a:rPr>
              <a:t>If [3.1] has 0 or 1 children, do one of the previous cases.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What if [3.1] has two children?</a:t>
            </a:r>
            <a:endParaRPr lang="en-US" sz="2000" dirty="0"/>
          </a:p>
          <a:p>
            <a:pPr marL="742950" lvl="1" indent="-285750">
              <a:buFont typeface="Arial" charset="0"/>
              <a:buChar char="•"/>
            </a:pPr>
            <a:r>
              <a:rPr lang="en-US" sz="2000" dirty="0">
                <a:solidFill>
                  <a:schemeClr val="accent4"/>
                </a:solidFill>
              </a:rPr>
              <a:t>It doesn’t.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027948" y="4372813"/>
            <a:ext cx="441869" cy="51782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539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7" name="Triangle 26"/>
          <p:cNvSpPr/>
          <p:nvPr/>
        </p:nvSpPr>
        <p:spPr>
          <a:xfrm>
            <a:off x="3761510" y="4957938"/>
            <a:ext cx="1115288" cy="1800671"/>
          </a:xfrm>
          <a:prstGeom prst="triangle">
            <a:avLst/>
          </a:prstGeom>
          <a:pattFill prst="wdUpDiag">
            <a:fgClr>
              <a:schemeClr val="accent5">
                <a:lumMod val="20000"/>
                <a:lumOff val="80000"/>
              </a:schemeClr>
            </a:fgClr>
            <a:bgClr>
              <a:schemeClr val="bg1"/>
            </a:bgClr>
          </a:pattFill>
          <a:ln w="539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1102114" y="5964450"/>
            <a:ext cx="563268" cy="44461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5397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chemeClr val="tx1"/>
                </a:solidFill>
              </a:rPr>
              <a:t>3.1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050156" y="95632"/>
            <a:ext cx="2001079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This slide skipped in class </a:t>
            </a:r>
            <a:r>
              <a:rPr lang="mr-IN" dirty="0">
                <a:solidFill>
                  <a:srgbClr val="FF0000"/>
                </a:solidFill>
              </a:rPr>
              <a:t>–</a:t>
            </a:r>
            <a:r>
              <a:rPr lang="en-US" dirty="0">
                <a:solidFill>
                  <a:srgbClr val="FF0000"/>
                </a:solidFill>
              </a:rPr>
              <a:t>  here for reference!</a:t>
            </a:r>
          </a:p>
        </p:txBody>
      </p:sp>
    </p:spTree>
    <p:extLst>
      <p:ext uri="{BB962C8B-B14F-4D97-AF65-F5344CB8AC3E}">
        <p14:creationId xmlns:p14="http://schemas.microsoft.com/office/powerpoint/2010/main" val="8636445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86430"/>
          </a:xfrm>
        </p:spPr>
        <p:txBody>
          <a:bodyPr>
            <a:normAutofit/>
          </a:bodyPr>
          <a:lstStyle/>
          <a:p>
            <a:r>
              <a:rPr lang="en-US" sz="4000" dirty="0"/>
              <a:t>How long do these operations take?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0349" y="1151557"/>
            <a:ext cx="7886700" cy="4351338"/>
          </a:xfrm>
        </p:spPr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SEARCH</a:t>
            </a:r>
            <a:r>
              <a:rPr lang="en-US" dirty="0"/>
              <a:t> is the big one.  </a:t>
            </a:r>
          </a:p>
          <a:p>
            <a:pPr lvl="1"/>
            <a:r>
              <a:rPr lang="en-US" dirty="0"/>
              <a:t>Everything else just calls </a:t>
            </a:r>
            <a:r>
              <a:rPr lang="en-US" dirty="0">
                <a:solidFill>
                  <a:schemeClr val="accent4"/>
                </a:solidFill>
              </a:rPr>
              <a:t>SEARCH</a:t>
            </a:r>
            <a:r>
              <a:rPr lang="en-US" dirty="0"/>
              <a:t> and then does some small O(1)-time operation.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267618C-C788-3948-AF1C-CB667F3AFF32}"/>
              </a:ext>
            </a:extLst>
          </p:cNvPr>
          <p:cNvGrpSpPr/>
          <p:nvPr/>
        </p:nvGrpSpPr>
        <p:grpSpPr>
          <a:xfrm>
            <a:off x="813858" y="3029239"/>
            <a:ext cx="3467045" cy="2058090"/>
            <a:chOff x="813858" y="3029238"/>
            <a:chExt cx="5131561" cy="2860453"/>
          </a:xfrm>
        </p:grpSpPr>
        <p:sp>
          <p:nvSpPr>
            <p:cNvPr id="4" name="Rectangle 3"/>
            <p:cNvSpPr/>
            <p:nvPr/>
          </p:nvSpPr>
          <p:spPr>
            <a:xfrm>
              <a:off x="2282667" y="5293716"/>
              <a:ext cx="846927" cy="5959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813858" y="5281697"/>
              <a:ext cx="846927" cy="5959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5098492" y="5275306"/>
              <a:ext cx="846927" cy="5959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4251565" y="3967080"/>
              <a:ext cx="846927" cy="5959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660785" y="4011653"/>
              <a:ext cx="846927" cy="5959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>
                  <a:solidFill>
                    <a:schemeClr val="tx1"/>
                  </a:solidFill>
                </a:rPr>
                <a:t>3</a:t>
              </a:r>
              <a:endParaRPr lang="en-US" sz="40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08382" y="3029238"/>
              <a:ext cx="846927" cy="5959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11" name="Straight Connector 10"/>
            <p:cNvCxnSpPr>
              <a:stCxn id="10" idx="2"/>
              <a:endCxn id="7" idx="0"/>
            </p:cNvCxnSpPr>
            <p:nvPr/>
          </p:nvCxnSpPr>
          <p:spPr>
            <a:xfrm>
              <a:off x="3431846" y="3625213"/>
              <a:ext cx="1243183" cy="341867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>
              <a:stCxn id="7" idx="2"/>
              <a:endCxn id="6" idx="0"/>
            </p:cNvCxnSpPr>
            <p:nvPr/>
          </p:nvCxnSpPr>
          <p:spPr>
            <a:xfrm>
              <a:off x="4675029" y="4563055"/>
              <a:ext cx="846927" cy="71225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>
              <a:stCxn id="9" idx="2"/>
              <a:endCxn id="4" idx="0"/>
            </p:cNvCxnSpPr>
            <p:nvPr/>
          </p:nvCxnSpPr>
          <p:spPr>
            <a:xfrm>
              <a:off x="2084249" y="4607628"/>
              <a:ext cx="621882" cy="68608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9" idx="2"/>
              <a:endCxn id="5" idx="0"/>
            </p:cNvCxnSpPr>
            <p:nvPr/>
          </p:nvCxnSpPr>
          <p:spPr>
            <a:xfrm flipH="1">
              <a:off x="1237322" y="4607628"/>
              <a:ext cx="846927" cy="674069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/>
            <p:cNvSpPr/>
            <p:nvPr/>
          </p:nvSpPr>
          <p:spPr>
            <a:xfrm>
              <a:off x="3629973" y="5286120"/>
              <a:ext cx="846927" cy="5959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6</a:t>
              </a:r>
            </a:p>
          </p:txBody>
        </p:sp>
        <p:cxnSp>
          <p:nvCxnSpPr>
            <p:cNvPr id="379" name="Straight Connector 378"/>
            <p:cNvCxnSpPr>
              <a:stCxn id="7" idx="2"/>
              <a:endCxn id="28" idx="0"/>
            </p:cNvCxnSpPr>
            <p:nvPr/>
          </p:nvCxnSpPr>
          <p:spPr>
            <a:xfrm flipH="1">
              <a:off x="4053437" y="4563055"/>
              <a:ext cx="621592" cy="723065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2" name="Straight Connector 471"/>
            <p:cNvCxnSpPr>
              <a:stCxn id="10" idx="2"/>
              <a:endCxn id="9" idx="0"/>
            </p:cNvCxnSpPr>
            <p:nvPr/>
          </p:nvCxnSpPr>
          <p:spPr>
            <a:xfrm flipH="1">
              <a:off x="2084249" y="3625213"/>
              <a:ext cx="1347597" cy="38644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6" name="Group 485"/>
          <p:cNvGrpSpPr/>
          <p:nvPr/>
        </p:nvGrpSpPr>
        <p:grpSpPr>
          <a:xfrm>
            <a:off x="4494333" y="2983380"/>
            <a:ext cx="4184082" cy="2195740"/>
            <a:chOff x="6045958" y="2906973"/>
            <a:chExt cx="4184082" cy="2964308"/>
          </a:xfrm>
        </p:grpSpPr>
        <p:sp>
          <p:nvSpPr>
            <p:cNvPr id="481" name="TextBox 480"/>
            <p:cNvSpPr txBox="1"/>
            <p:nvPr/>
          </p:nvSpPr>
          <p:spPr>
            <a:xfrm>
              <a:off x="6878999" y="2984339"/>
              <a:ext cx="3351041" cy="4986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4"/>
                  </a:solidFill>
                </a:rPr>
                <a:t>Time = O(height of tree)</a:t>
              </a:r>
            </a:p>
          </p:txBody>
        </p:sp>
        <p:sp>
          <p:nvSpPr>
            <p:cNvPr id="482" name="Right Brace 481"/>
            <p:cNvSpPr/>
            <p:nvPr/>
          </p:nvSpPr>
          <p:spPr>
            <a:xfrm>
              <a:off x="6045958" y="2906973"/>
              <a:ext cx="696036" cy="2964308"/>
            </a:xfrm>
            <a:prstGeom prst="rightBrace">
              <a:avLst>
                <a:gd name="adj1" fmla="val 8333"/>
                <a:gd name="adj2" fmla="val 9945"/>
              </a:avLst>
            </a:prstGeom>
            <a:ln w="2857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4"/>
                </a:solidFill>
              </a:endParaRPr>
            </a:p>
          </p:txBody>
        </p:sp>
      </p:grpSp>
      <p:sp>
        <p:nvSpPr>
          <p:cNvPr id="483" name="TextBox 482"/>
          <p:cNvSpPr txBox="1"/>
          <p:nvPr/>
        </p:nvSpPr>
        <p:spPr>
          <a:xfrm>
            <a:off x="5101223" y="4172906"/>
            <a:ext cx="22630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Trees have depth O(log(n)).  </a:t>
            </a:r>
            <a:r>
              <a:rPr lang="en-US" sz="2000" b="1" dirty="0"/>
              <a:t>Done!</a:t>
            </a:r>
          </a:p>
        </p:txBody>
      </p:sp>
      <p:pic>
        <p:nvPicPr>
          <p:cNvPr id="484" name="Picture 48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4034" y="4844549"/>
            <a:ext cx="1514085" cy="1517223"/>
          </a:xfrm>
          <a:prstGeom prst="rect">
            <a:avLst/>
          </a:prstGeom>
        </p:spPr>
      </p:pic>
      <p:sp>
        <p:nvSpPr>
          <p:cNvPr id="485" name="TextBox 484"/>
          <p:cNvSpPr txBox="1"/>
          <p:nvPr/>
        </p:nvSpPr>
        <p:spPr>
          <a:xfrm>
            <a:off x="5355783" y="6275594"/>
            <a:ext cx="1809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Lucky the lackadaisical lemur.</a:t>
            </a:r>
          </a:p>
        </p:txBody>
      </p:sp>
      <p:sp>
        <p:nvSpPr>
          <p:cNvPr id="487" name="TextBox 486"/>
          <p:cNvSpPr txBox="1"/>
          <p:nvPr/>
        </p:nvSpPr>
        <p:spPr>
          <a:xfrm>
            <a:off x="463826" y="5630079"/>
            <a:ext cx="4108174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How long does search take?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805C2F-EB64-2B45-A8BB-C154EB0A0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0617" y="5218586"/>
            <a:ext cx="782115" cy="107706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4242C1A-7769-D541-8C81-CE3214F3E336}"/>
              </a:ext>
            </a:extLst>
          </p:cNvPr>
          <p:cNvSpPr txBox="1"/>
          <p:nvPr/>
        </p:nvSpPr>
        <p:spPr>
          <a:xfrm>
            <a:off x="7547035" y="4382351"/>
            <a:ext cx="14151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Wait a second…</a:t>
            </a:r>
            <a:endParaRPr lang="en-US" sz="20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D149F09-FF5E-DD45-A8D9-84E8921EEB7C}"/>
              </a:ext>
            </a:extLst>
          </p:cNvPr>
          <p:cNvSpPr txBox="1"/>
          <p:nvPr/>
        </p:nvSpPr>
        <p:spPr>
          <a:xfrm>
            <a:off x="7134938" y="6250650"/>
            <a:ext cx="1788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Plucky the Pedantic Penguin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351D9F9-4768-2C4D-89B7-F6C794B30E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963" y="6051110"/>
            <a:ext cx="2235444" cy="748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498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3" grpId="0"/>
      <p:bldP spid="485" grpId="0"/>
      <p:bldP spid="487" grpId="0" animBg="1"/>
      <p:bldP spid="26" grpId="1"/>
      <p:bldP spid="27" grpId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9343" y="120894"/>
            <a:ext cx="7886700" cy="729587"/>
          </a:xfrm>
        </p:spPr>
        <p:txBody>
          <a:bodyPr>
            <a:normAutofit/>
          </a:bodyPr>
          <a:lstStyle/>
          <a:p>
            <a:r>
              <a:rPr lang="en-US" dirty="0"/>
              <a:t>Search might take time O(n).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855184" y="1094714"/>
            <a:ext cx="4045128" cy="5571763"/>
            <a:chOff x="855184" y="1094714"/>
            <a:chExt cx="4045128" cy="5571763"/>
          </a:xfrm>
        </p:grpSpPr>
        <p:sp>
          <p:nvSpPr>
            <p:cNvPr id="4" name="Rectangle 3"/>
            <p:cNvSpPr/>
            <p:nvPr/>
          </p:nvSpPr>
          <p:spPr>
            <a:xfrm>
              <a:off x="2123279" y="2762038"/>
              <a:ext cx="846927" cy="5959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855184" y="1094714"/>
              <a:ext cx="846927" cy="5959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4053385" y="6070502"/>
              <a:ext cx="846927" cy="5959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3629922" y="5243386"/>
              <a:ext cx="846927" cy="5959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1507852" y="1934922"/>
              <a:ext cx="846927" cy="5959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>
                  <a:solidFill>
                    <a:schemeClr val="tx1"/>
                  </a:solidFill>
                </a:rPr>
                <a:t>3</a:t>
              </a:r>
              <a:endParaRPr lang="en-US" sz="4000" dirty="0">
                <a:solidFill>
                  <a:schemeClr val="tx1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2546742" y="3589154"/>
              <a:ext cx="846927" cy="5959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084062" y="4416270"/>
              <a:ext cx="846927" cy="5959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6</a:t>
              </a:r>
            </a:p>
          </p:txBody>
        </p:sp>
        <p:cxnSp>
          <p:nvCxnSpPr>
            <p:cNvPr id="17" name="Straight Connector 16"/>
            <p:cNvCxnSpPr>
              <a:endCxn id="8" idx="0"/>
            </p:cNvCxnSpPr>
            <p:nvPr/>
          </p:nvCxnSpPr>
          <p:spPr>
            <a:xfrm>
              <a:off x="1276352" y="1690689"/>
              <a:ext cx="654964" cy="244233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1931315" y="2511259"/>
              <a:ext cx="654964" cy="244233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2429098" y="3344921"/>
              <a:ext cx="654964" cy="244233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2886837" y="4178583"/>
              <a:ext cx="654964" cy="244233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3514472" y="5012245"/>
              <a:ext cx="654964" cy="244233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3937335" y="5826269"/>
              <a:ext cx="654964" cy="244233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/>
        </p:nvSpPr>
        <p:spPr>
          <a:xfrm>
            <a:off x="3629921" y="1392701"/>
            <a:ext cx="525477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/>
              <a:t>This is a valid binary search tree.</a:t>
            </a:r>
          </a:p>
          <a:p>
            <a:endParaRPr lang="en-US" sz="2800" dirty="0"/>
          </a:p>
          <a:p>
            <a:pPr marL="285750" indent="-285750">
              <a:buFont typeface="Arial" charset="0"/>
              <a:buChar char="•"/>
            </a:pPr>
            <a:r>
              <a:rPr lang="en-US" sz="2800" dirty="0"/>
              <a:t>The version with n nodes has depth n, </a:t>
            </a:r>
            <a:r>
              <a:rPr lang="en-US" sz="2800" b="1" dirty="0"/>
              <a:t>not</a:t>
            </a:r>
            <a:r>
              <a:rPr lang="en-US" sz="2800" dirty="0"/>
              <a:t> O(log(n)).</a:t>
            </a:r>
          </a:p>
        </p:txBody>
      </p:sp>
    </p:spTree>
    <p:extLst>
      <p:ext uri="{BB962C8B-B14F-4D97-AF65-F5344CB8AC3E}">
        <p14:creationId xmlns:p14="http://schemas.microsoft.com/office/powerpoint/2010/main" val="567831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0285" y="1929254"/>
            <a:ext cx="8733715" cy="4738668"/>
          </a:xfrm>
        </p:spPr>
        <p:txBody>
          <a:bodyPr>
            <a:normAutofit/>
          </a:bodyPr>
          <a:lstStyle/>
          <a:p>
            <a:r>
              <a:rPr lang="en-US" dirty="0"/>
              <a:t>Goal: Fast </a:t>
            </a:r>
            <a:r>
              <a:rPr lang="en-US" dirty="0">
                <a:solidFill>
                  <a:srgbClr val="FF0000"/>
                </a:solidFill>
              </a:rPr>
              <a:t>SEARCH</a:t>
            </a:r>
            <a:r>
              <a:rPr lang="en-US" dirty="0"/>
              <a:t>/</a:t>
            </a:r>
            <a:r>
              <a:rPr lang="en-US" dirty="0">
                <a:solidFill>
                  <a:schemeClr val="accent4"/>
                </a:solidFill>
              </a:rPr>
              <a:t>INSERT</a:t>
            </a:r>
            <a:r>
              <a:rPr lang="en-US" dirty="0"/>
              <a:t>/</a:t>
            </a:r>
            <a:r>
              <a:rPr lang="en-US" dirty="0">
                <a:solidFill>
                  <a:schemeClr val="accent1"/>
                </a:solidFill>
              </a:rPr>
              <a:t>DELETE</a:t>
            </a:r>
          </a:p>
          <a:p>
            <a:r>
              <a:rPr lang="en-US" dirty="0"/>
              <a:t>All these things take time O(height)</a:t>
            </a:r>
          </a:p>
          <a:p>
            <a:r>
              <a:rPr lang="en-US" dirty="0"/>
              <a:t>And the height might be big!!! </a:t>
            </a:r>
            <a:r>
              <a:rPr lang="en-US" dirty="0">
                <a:sym typeface="Wingdings"/>
              </a:rPr>
              <a:t></a:t>
            </a:r>
            <a:endParaRPr lang="en-US" dirty="0"/>
          </a:p>
          <a:p>
            <a:endParaRPr lang="en-US" dirty="0"/>
          </a:p>
          <a:p>
            <a:r>
              <a:rPr lang="en-US" dirty="0"/>
              <a:t>Idea 0:</a:t>
            </a:r>
          </a:p>
          <a:p>
            <a:pPr lvl="1"/>
            <a:r>
              <a:rPr lang="en-US" dirty="0"/>
              <a:t>Keep track of how deep the tree is getting.</a:t>
            </a:r>
          </a:p>
          <a:p>
            <a:pPr lvl="1"/>
            <a:r>
              <a:rPr lang="en-US" dirty="0"/>
              <a:t>If it gets too tall, re-do everything from scratch.</a:t>
            </a:r>
          </a:p>
          <a:p>
            <a:pPr lvl="2"/>
            <a:r>
              <a:rPr lang="en-US" dirty="0">
                <a:solidFill>
                  <a:schemeClr val="accent4"/>
                </a:solidFill>
              </a:rPr>
              <a:t>At least </a:t>
            </a:r>
            <a:r>
              <a:rPr lang="en-US" dirty="0" err="1">
                <a:solidFill>
                  <a:schemeClr val="accent4"/>
                </a:solidFill>
              </a:rPr>
              <a:t>Ω</a:t>
            </a:r>
            <a:r>
              <a:rPr lang="en-US" dirty="0">
                <a:solidFill>
                  <a:schemeClr val="accent4"/>
                </a:solidFill>
              </a:rPr>
              <a:t>(n) every so often</a:t>
            </a:r>
            <a:r>
              <a:rPr lang="mr-IN" dirty="0">
                <a:solidFill>
                  <a:schemeClr val="accent4"/>
                </a:solidFill>
              </a:rPr>
              <a:t>…</a:t>
            </a:r>
            <a:r>
              <a:rPr lang="en-US" dirty="0">
                <a:solidFill>
                  <a:schemeClr val="accent4"/>
                </a:solidFill>
              </a:rPr>
              <a:t>.</a:t>
            </a:r>
          </a:p>
          <a:p>
            <a:pPr lvl="2"/>
            <a:endParaRPr lang="en-US" dirty="0">
              <a:solidFill>
                <a:schemeClr val="accent4"/>
              </a:solidFill>
            </a:endParaRPr>
          </a:p>
          <a:p>
            <a:r>
              <a:rPr lang="en-US" dirty="0"/>
              <a:t>Turns out that’s not a great idea.  Instead we turn to</a:t>
            </a:r>
            <a:r>
              <a:rPr lang="mr-IN" dirty="0"/>
              <a:t>…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0646" y="239778"/>
            <a:ext cx="1156325" cy="15176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701243" y="1621477"/>
            <a:ext cx="26611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7030A0"/>
                </a:solidFill>
              </a:rPr>
              <a:t>Ollie the over-achieving ostrich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744853" y="239778"/>
            <a:ext cx="201546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7030A0"/>
                </a:solidFill>
              </a:rPr>
              <a:t>How often is “every so often” in the worst case?  It’s actually pretty often!</a:t>
            </a:r>
            <a:endParaRPr lang="en-US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34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  <p:bldP spid="5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10748"/>
            <a:ext cx="7886700" cy="5181599"/>
          </a:xfrm>
        </p:spPr>
        <p:txBody>
          <a:bodyPr>
            <a:normAutofit/>
          </a:bodyPr>
          <a:lstStyle/>
          <a:p>
            <a:r>
              <a:rPr lang="en-US" dirty="0"/>
              <a:t>Begin a brief foray into data structures!</a:t>
            </a:r>
          </a:p>
          <a:p>
            <a:pPr lvl="1"/>
            <a:r>
              <a:rPr lang="en-US" dirty="0"/>
              <a:t>See CS 166 for more!</a:t>
            </a:r>
          </a:p>
          <a:p>
            <a:r>
              <a:rPr lang="en-US" dirty="0"/>
              <a:t>Binary search trees</a:t>
            </a:r>
          </a:p>
          <a:p>
            <a:pPr lvl="1"/>
            <a:r>
              <a:rPr lang="en-US" dirty="0"/>
              <a:t>You may remember these from CS 106B</a:t>
            </a:r>
          </a:p>
          <a:p>
            <a:pPr lvl="1"/>
            <a:r>
              <a:rPr lang="en-US" dirty="0"/>
              <a:t>They are better when they’re balanced.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4"/>
                </a:solidFill>
              </a:rPr>
              <a:t>this will lead us to</a:t>
            </a:r>
            <a:r>
              <a:rPr lang="mr-IN" dirty="0">
                <a:solidFill>
                  <a:schemeClr val="accent4"/>
                </a:solidFill>
              </a:rPr>
              <a:t>…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accent1"/>
              </a:solidFill>
            </a:endParaRPr>
          </a:p>
          <a:p>
            <a:r>
              <a:rPr lang="en-US" dirty="0"/>
              <a:t>Self-Balancing Binary Search Trees </a:t>
            </a:r>
          </a:p>
          <a:p>
            <a:pPr lvl="1"/>
            <a:r>
              <a:rPr lang="en-US" b="1" dirty="0">
                <a:solidFill>
                  <a:srgbClr val="C00000"/>
                </a:solidFill>
              </a:rPr>
              <a:t>Red</a:t>
            </a:r>
            <a:r>
              <a:rPr lang="en-US" b="1" dirty="0"/>
              <a:t>-Black</a:t>
            </a:r>
            <a:r>
              <a:rPr lang="en-US" dirty="0"/>
              <a:t> trees.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5052" y="240571"/>
            <a:ext cx="2348948" cy="1869283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6100549" y="3930555"/>
            <a:ext cx="3411174" cy="2927445"/>
            <a:chOff x="5882185" y="3488563"/>
            <a:chExt cx="4312693" cy="3836234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82185" y="4249847"/>
              <a:ext cx="4312693" cy="307495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0562274">
              <a:off x="6023885" y="3488563"/>
              <a:ext cx="2753965" cy="22264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22212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2548" y="618780"/>
            <a:ext cx="7772400" cy="2387600"/>
          </a:xfrm>
        </p:spPr>
        <p:txBody>
          <a:bodyPr/>
          <a:lstStyle/>
          <a:p>
            <a:r>
              <a:rPr lang="en-US" dirty="0"/>
              <a:t>Self-Balancing </a:t>
            </a:r>
            <a:br>
              <a:rPr lang="en-US" dirty="0"/>
            </a:br>
            <a:r>
              <a:rPr lang="en-US" dirty="0"/>
              <a:t>Binary Search Trees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463367" y="3930555"/>
            <a:ext cx="3411174" cy="2927445"/>
            <a:chOff x="5882185" y="3488563"/>
            <a:chExt cx="4312693" cy="383623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82185" y="4249847"/>
              <a:ext cx="4312693" cy="30749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562274">
              <a:off x="6023885" y="3488563"/>
              <a:ext cx="2753965" cy="22264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4111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2405" y="85756"/>
            <a:ext cx="7886700" cy="726695"/>
          </a:xfrm>
        </p:spPr>
        <p:txBody>
          <a:bodyPr/>
          <a:lstStyle/>
          <a:p>
            <a:r>
              <a:rPr lang="en-US" dirty="0"/>
              <a:t>Idea 1: Rotations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3122" y="991832"/>
            <a:ext cx="7886700" cy="85337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Maintain Binary Search Tree (BST) property, while moving stuff around.</a:t>
            </a:r>
          </a:p>
        </p:txBody>
      </p:sp>
      <p:sp>
        <p:nvSpPr>
          <p:cNvPr id="5" name="Rectangle 4"/>
          <p:cNvSpPr/>
          <p:nvPr/>
        </p:nvSpPr>
        <p:spPr>
          <a:xfrm>
            <a:off x="1447689" y="5419343"/>
            <a:ext cx="590796" cy="6266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6" name="Rectangle 5"/>
          <p:cNvSpPr/>
          <p:nvPr/>
        </p:nvSpPr>
        <p:spPr>
          <a:xfrm>
            <a:off x="423083" y="5406706"/>
            <a:ext cx="590796" cy="6266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8" name="Rectangle 7"/>
          <p:cNvSpPr/>
          <p:nvPr/>
        </p:nvSpPr>
        <p:spPr>
          <a:xfrm>
            <a:off x="2065726" y="4051849"/>
            <a:ext cx="590796" cy="6266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9" name="Rectangle 8"/>
          <p:cNvSpPr/>
          <p:nvPr/>
        </p:nvSpPr>
        <p:spPr>
          <a:xfrm>
            <a:off x="1013879" y="4071367"/>
            <a:ext cx="590796" cy="6266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Y</a:t>
            </a:r>
          </a:p>
        </p:txBody>
      </p:sp>
      <p:sp>
        <p:nvSpPr>
          <p:cNvPr id="10" name="Rectangle 9"/>
          <p:cNvSpPr/>
          <p:nvPr/>
        </p:nvSpPr>
        <p:spPr>
          <a:xfrm>
            <a:off x="1513899" y="2624782"/>
            <a:ext cx="590796" cy="6266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X</a:t>
            </a:r>
          </a:p>
        </p:txBody>
      </p:sp>
      <p:cxnSp>
        <p:nvCxnSpPr>
          <p:cNvPr id="11" name="Straight Connector 10"/>
          <p:cNvCxnSpPr>
            <a:stCxn id="10" idx="2"/>
            <a:endCxn id="8" idx="0"/>
          </p:cNvCxnSpPr>
          <p:nvPr/>
        </p:nvCxnSpPr>
        <p:spPr>
          <a:xfrm>
            <a:off x="1809297" y="3251397"/>
            <a:ext cx="551827" cy="800452"/>
          </a:xfrm>
          <a:prstGeom prst="line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9" idx="2"/>
            <a:endCxn id="5" idx="0"/>
          </p:cNvCxnSpPr>
          <p:nvPr/>
        </p:nvCxnSpPr>
        <p:spPr>
          <a:xfrm>
            <a:off x="1309277" y="4697982"/>
            <a:ext cx="433810" cy="721361"/>
          </a:xfrm>
          <a:prstGeom prst="line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6" idx="0"/>
            <a:endCxn id="9" idx="2"/>
          </p:cNvCxnSpPr>
          <p:nvPr/>
        </p:nvCxnSpPr>
        <p:spPr>
          <a:xfrm flipV="1">
            <a:off x="718481" y="4697982"/>
            <a:ext cx="590796" cy="708724"/>
          </a:xfrm>
          <a:prstGeom prst="line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10" idx="2"/>
            <a:endCxn id="9" idx="0"/>
          </p:cNvCxnSpPr>
          <p:nvPr/>
        </p:nvCxnSpPr>
        <p:spPr>
          <a:xfrm flipH="1">
            <a:off x="1309277" y="3251397"/>
            <a:ext cx="500020" cy="819970"/>
          </a:xfrm>
          <a:prstGeom prst="line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1" name="Picture 2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6918" y="3165603"/>
            <a:ext cx="2209517" cy="988962"/>
          </a:xfrm>
          <a:prstGeom prst="rect">
            <a:avLst/>
          </a:prstGeom>
        </p:spPr>
      </p:pic>
      <p:sp>
        <p:nvSpPr>
          <p:cNvPr id="232" name="TextBox 231"/>
          <p:cNvSpPr txBox="1"/>
          <p:nvPr/>
        </p:nvSpPr>
        <p:spPr>
          <a:xfrm>
            <a:off x="157055" y="2789732"/>
            <a:ext cx="1629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mic Sans MS" charset="0"/>
                <a:ea typeface="Comic Sans MS" charset="0"/>
                <a:cs typeface="Comic Sans MS" charset="0"/>
              </a:rPr>
              <a:t>YOINK!</a:t>
            </a:r>
          </a:p>
        </p:txBody>
      </p:sp>
      <p:sp>
        <p:nvSpPr>
          <p:cNvPr id="241" name="TextBox 240"/>
          <p:cNvSpPr txBox="1"/>
          <p:nvPr/>
        </p:nvSpPr>
        <p:spPr>
          <a:xfrm rot="394597">
            <a:off x="3124612" y="5813908"/>
            <a:ext cx="2149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Copperplate Gothic Bold" charset="0"/>
                <a:ea typeface="Copperplate Gothic Bold" charset="0"/>
                <a:cs typeface="Copperplate Gothic Bold" charset="0"/>
              </a:rPr>
              <a:t>That’s not binary!!</a:t>
            </a:r>
          </a:p>
        </p:txBody>
      </p:sp>
      <p:sp>
        <p:nvSpPr>
          <p:cNvPr id="549" name="TextBox 548"/>
          <p:cNvSpPr txBox="1"/>
          <p:nvPr/>
        </p:nvSpPr>
        <p:spPr>
          <a:xfrm>
            <a:off x="6591305" y="6077297"/>
            <a:ext cx="2663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CLAIM: </a:t>
            </a:r>
          </a:p>
          <a:p>
            <a:r>
              <a:rPr lang="en-US" dirty="0">
                <a:solidFill>
                  <a:schemeClr val="accent1"/>
                </a:solidFill>
              </a:rPr>
              <a:t>this still has BST property.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141843" y="-7008"/>
            <a:ext cx="39807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No matter what lives underneath A,B,C, </a:t>
            </a:r>
            <a:r>
              <a:rPr lang="en-US" b="1" dirty="0">
                <a:solidFill>
                  <a:schemeClr val="accent1"/>
                </a:solidFill>
              </a:rPr>
              <a:t>this takes time O(1).  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(Why?)</a:t>
            </a:r>
          </a:p>
        </p:txBody>
      </p:sp>
      <p:sp>
        <p:nvSpPr>
          <p:cNvPr id="16" name="Triangle 15"/>
          <p:cNvSpPr/>
          <p:nvPr/>
        </p:nvSpPr>
        <p:spPr>
          <a:xfrm>
            <a:off x="1447689" y="6045958"/>
            <a:ext cx="590796" cy="527119"/>
          </a:xfrm>
          <a:prstGeom prst="triangle">
            <a:avLst/>
          </a:prstGeom>
          <a:pattFill prst="dkHorz">
            <a:fgClr>
              <a:schemeClr val="accent4">
                <a:lumMod val="40000"/>
                <a:lumOff val="60000"/>
              </a:schemeClr>
            </a:fgClr>
            <a:bgClr>
              <a:schemeClr val="bg1"/>
            </a:bgClr>
          </a:pattFill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riangle 42"/>
          <p:cNvSpPr/>
          <p:nvPr/>
        </p:nvSpPr>
        <p:spPr>
          <a:xfrm>
            <a:off x="422186" y="6026228"/>
            <a:ext cx="590796" cy="527119"/>
          </a:xfrm>
          <a:prstGeom prst="triangle">
            <a:avLst/>
          </a:prstGeom>
          <a:pattFill prst="diagBrick">
            <a:fgClr>
              <a:schemeClr val="accent4">
                <a:lumMod val="40000"/>
                <a:lumOff val="60000"/>
              </a:schemeClr>
            </a:fgClr>
            <a:bgClr>
              <a:schemeClr val="bg1"/>
            </a:bgClr>
          </a:pattFill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riangle 43"/>
          <p:cNvSpPr/>
          <p:nvPr/>
        </p:nvSpPr>
        <p:spPr>
          <a:xfrm>
            <a:off x="2089543" y="4678464"/>
            <a:ext cx="590796" cy="527119"/>
          </a:xfrm>
          <a:prstGeom prst="triangle">
            <a:avLst/>
          </a:prstGeom>
          <a:pattFill prst="zigZag">
            <a:fgClr>
              <a:schemeClr val="accent4">
                <a:lumMod val="40000"/>
                <a:lumOff val="60000"/>
              </a:schemeClr>
            </a:fgClr>
            <a:bgClr>
              <a:schemeClr val="bg1"/>
            </a:bgClr>
          </a:pattFill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>
            <a:off x="3241145" y="1797948"/>
            <a:ext cx="3062561" cy="4773239"/>
            <a:chOff x="3241145" y="1797948"/>
            <a:chExt cx="3062561" cy="4773239"/>
          </a:xfrm>
        </p:grpSpPr>
        <p:grpSp>
          <p:nvGrpSpPr>
            <p:cNvPr id="7" name="Group 6"/>
            <p:cNvGrpSpPr/>
            <p:nvPr/>
          </p:nvGrpSpPr>
          <p:grpSpPr>
            <a:xfrm>
              <a:off x="3241145" y="1797948"/>
              <a:ext cx="3036132" cy="4748625"/>
              <a:chOff x="3241145" y="1797948"/>
              <a:chExt cx="3036132" cy="4748625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4310357" y="4053983"/>
                <a:ext cx="590796" cy="62661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tx1"/>
                    </a:solidFill>
                  </a:rPr>
                  <a:t>B</a:t>
                </a:r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3536506" y="4053983"/>
                <a:ext cx="590796" cy="62661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tx1"/>
                    </a:solidFill>
                  </a:rPr>
                  <a:t>A</a:t>
                </a:r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5686481" y="5419343"/>
                <a:ext cx="590796" cy="62661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tx1"/>
                    </a:solidFill>
                  </a:rPr>
                  <a:t>C</a:t>
                </a: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4414956" y="2624782"/>
                <a:ext cx="590796" cy="62661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tx1"/>
                    </a:solidFill>
                  </a:rPr>
                  <a:t>Y</a:t>
                </a:r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5250408" y="4053983"/>
                <a:ext cx="590796" cy="62661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tx1"/>
                    </a:solidFill>
                  </a:rPr>
                  <a:t>X</a:t>
                </a:r>
              </a:p>
            </p:txBody>
          </p:sp>
          <p:cxnSp>
            <p:nvCxnSpPr>
              <p:cNvPr id="23" name="Straight Connector 22"/>
              <p:cNvCxnSpPr>
                <a:stCxn id="22" idx="2"/>
                <a:endCxn id="20" idx="0"/>
              </p:cNvCxnSpPr>
              <p:nvPr/>
            </p:nvCxnSpPr>
            <p:spPr>
              <a:xfrm>
                <a:off x="5545806" y="4680598"/>
                <a:ext cx="436073" cy="738745"/>
              </a:xfrm>
              <a:prstGeom prst="lin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>
                <a:endCxn id="18" idx="0"/>
              </p:cNvCxnSpPr>
              <p:nvPr/>
            </p:nvCxnSpPr>
            <p:spPr>
              <a:xfrm flipH="1">
                <a:off x="4605755" y="3251397"/>
                <a:ext cx="75943" cy="802586"/>
              </a:xfrm>
              <a:prstGeom prst="lin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>
                <a:stCxn id="21" idx="2"/>
                <a:endCxn id="19" idx="0"/>
              </p:cNvCxnSpPr>
              <p:nvPr/>
            </p:nvCxnSpPr>
            <p:spPr>
              <a:xfrm flipH="1">
                <a:off x="3831904" y="3251397"/>
                <a:ext cx="878450" cy="802586"/>
              </a:xfrm>
              <a:prstGeom prst="lin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>
                <a:stCxn id="21" idx="2"/>
                <a:endCxn id="22" idx="0"/>
              </p:cNvCxnSpPr>
              <p:nvPr/>
            </p:nvCxnSpPr>
            <p:spPr>
              <a:xfrm>
                <a:off x="4710354" y="3251397"/>
                <a:ext cx="835452" cy="802586"/>
              </a:xfrm>
              <a:prstGeom prst="lin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38" name="Picture 237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260036" y="1803375"/>
                <a:ext cx="2034394" cy="910578"/>
              </a:xfrm>
              <a:prstGeom prst="rect">
                <a:avLst/>
              </a:prstGeom>
            </p:spPr>
          </p:pic>
          <p:cxnSp>
            <p:nvCxnSpPr>
              <p:cNvPr id="547" name="Straight Connector 546"/>
              <p:cNvCxnSpPr/>
              <p:nvPr/>
            </p:nvCxnSpPr>
            <p:spPr>
              <a:xfrm flipV="1">
                <a:off x="3241145" y="1797948"/>
                <a:ext cx="0" cy="474862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5" name="Triangle 44"/>
            <p:cNvSpPr/>
            <p:nvPr/>
          </p:nvSpPr>
          <p:spPr>
            <a:xfrm>
              <a:off x="4339762" y="4697982"/>
              <a:ext cx="590796" cy="527119"/>
            </a:xfrm>
            <a:prstGeom prst="triangle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3528227" y="4674230"/>
              <a:ext cx="590796" cy="527119"/>
            </a:xfrm>
            <a:prstGeom prst="triangle">
              <a:avLst/>
            </a:prstGeom>
            <a:pattFill prst="diagBrick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5712910" y="6044068"/>
              <a:ext cx="590796" cy="527119"/>
            </a:xfrm>
            <a:prstGeom prst="triangle">
              <a:avLst/>
            </a:prstGeom>
            <a:pattFill prst="zigZag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6574067" y="1824452"/>
            <a:ext cx="2495470" cy="4748625"/>
            <a:chOff x="6574067" y="1824452"/>
            <a:chExt cx="2495470" cy="4748625"/>
          </a:xfrm>
        </p:grpSpPr>
        <p:grpSp>
          <p:nvGrpSpPr>
            <p:cNvPr id="12" name="Group 11"/>
            <p:cNvGrpSpPr/>
            <p:nvPr/>
          </p:nvGrpSpPr>
          <p:grpSpPr>
            <a:xfrm>
              <a:off x="6574067" y="1824452"/>
              <a:ext cx="2495470" cy="4748625"/>
              <a:chOff x="6574067" y="1824452"/>
              <a:chExt cx="2495470" cy="4748625"/>
            </a:xfrm>
          </p:grpSpPr>
          <p:sp>
            <p:nvSpPr>
              <p:cNvPr id="242" name="Rectangle 241"/>
              <p:cNvSpPr/>
              <p:nvPr/>
            </p:nvSpPr>
            <p:spPr>
              <a:xfrm>
                <a:off x="7627751" y="5402547"/>
                <a:ext cx="590796" cy="62661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tx1"/>
                    </a:solidFill>
                  </a:rPr>
                  <a:t>B</a:t>
                </a:r>
              </a:p>
            </p:txBody>
          </p:sp>
          <p:sp>
            <p:nvSpPr>
              <p:cNvPr id="243" name="Rectangle 242"/>
              <p:cNvSpPr/>
              <p:nvPr/>
            </p:nvSpPr>
            <p:spPr>
              <a:xfrm>
                <a:off x="7008775" y="4000023"/>
                <a:ext cx="590796" cy="62661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tx1"/>
                    </a:solidFill>
                  </a:rPr>
                  <a:t>A</a:t>
                </a:r>
              </a:p>
            </p:txBody>
          </p:sp>
          <p:sp>
            <p:nvSpPr>
              <p:cNvPr id="244" name="Rectangle 243"/>
              <p:cNvSpPr/>
              <p:nvPr/>
            </p:nvSpPr>
            <p:spPr>
              <a:xfrm>
                <a:off x="8478741" y="5373110"/>
                <a:ext cx="590796" cy="62661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tx1"/>
                    </a:solidFill>
                  </a:rPr>
                  <a:t>C</a:t>
                </a:r>
              </a:p>
            </p:txBody>
          </p:sp>
          <p:sp>
            <p:nvSpPr>
              <p:cNvPr id="245" name="Rectangle 244"/>
              <p:cNvSpPr/>
              <p:nvPr/>
            </p:nvSpPr>
            <p:spPr>
              <a:xfrm>
                <a:off x="7609785" y="2578549"/>
                <a:ext cx="590796" cy="62661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tx1"/>
                    </a:solidFill>
                  </a:rPr>
                  <a:t>Y</a:t>
                </a:r>
              </a:p>
            </p:txBody>
          </p:sp>
          <p:sp>
            <p:nvSpPr>
              <p:cNvPr id="246" name="Rectangle 245"/>
              <p:cNvSpPr/>
              <p:nvPr/>
            </p:nvSpPr>
            <p:spPr>
              <a:xfrm>
                <a:off x="8042668" y="4007750"/>
                <a:ext cx="590796" cy="62661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tx1"/>
                    </a:solidFill>
                  </a:rPr>
                  <a:t>X</a:t>
                </a:r>
              </a:p>
            </p:txBody>
          </p:sp>
          <p:cxnSp>
            <p:nvCxnSpPr>
              <p:cNvPr id="247" name="Straight Connector 246"/>
              <p:cNvCxnSpPr/>
              <p:nvPr/>
            </p:nvCxnSpPr>
            <p:spPr>
              <a:xfrm>
                <a:off x="8338066" y="4634365"/>
                <a:ext cx="436073" cy="738745"/>
              </a:xfrm>
              <a:prstGeom prst="lin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Straight Connector 247"/>
              <p:cNvCxnSpPr>
                <a:stCxn id="246" idx="2"/>
              </p:cNvCxnSpPr>
              <p:nvPr/>
            </p:nvCxnSpPr>
            <p:spPr>
              <a:xfrm flipH="1">
                <a:off x="7923150" y="4634365"/>
                <a:ext cx="414916" cy="768182"/>
              </a:xfrm>
              <a:prstGeom prst="lin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Straight Connector 248"/>
              <p:cNvCxnSpPr>
                <a:endCxn id="243" idx="0"/>
              </p:cNvCxnSpPr>
              <p:nvPr/>
            </p:nvCxnSpPr>
            <p:spPr>
              <a:xfrm flipH="1">
                <a:off x="7304173" y="3205164"/>
                <a:ext cx="588871" cy="794859"/>
              </a:xfrm>
              <a:prstGeom prst="lin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Straight Connector 249"/>
              <p:cNvCxnSpPr>
                <a:stCxn id="245" idx="2"/>
              </p:cNvCxnSpPr>
              <p:nvPr/>
            </p:nvCxnSpPr>
            <p:spPr>
              <a:xfrm>
                <a:off x="7905183" y="3205164"/>
                <a:ext cx="432883" cy="802586"/>
              </a:xfrm>
              <a:prstGeom prst="lin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8" name="Straight Connector 547"/>
              <p:cNvCxnSpPr/>
              <p:nvPr/>
            </p:nvCxnSpPr>
            <p:spPr>
              <a:xfrm flipV="1">
                <a:off x="6574067" y="1824452"/>
                <a:ext cx="0" cy="474862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Triangle 47"/>
            <p:cNvSpPr/>
            <p:nvPr/>
          </p:nvSpPr>
          <p:spPr>
            <a:xfrm>
              <a:off x="7008982" y="4618771"/>
              <a:ext cx="590796" cy="527119"/>
            </a:xfrm>
            <a:prstGeom prst="triangle">
              <a:avLst/>
            </a:prstGeom>
            <a:pattFill prst="diagBrick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riangle 48"/>
            <p:cNvSpPr/>
            <p:nvPr/>
          </p:nvSpPr>
          <p:spPr>
            <a:xfrm>
              <a:off x="7750948" y="6018545"/>
              <a:ext cx="364931" cy="263560"/>
            </a:xfrm>
            <a:prstGeom prst="triangle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riangle 49"/>
            <p:cNvSpPr/>
            <p:nvPr/>
          </p:nvSpPr>
          <p:spPr>
            <a:xfrm>
              <a:off x="8633464" y="6000013"/>
              <a:ext cx="364931" cy="263560"/>
            </a:xfrm>
            <a:prstGeom prst="triangle">
              <a:avLst/>
            </a:prstGeom>
            <a:pattFill prst="zigZag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6611835" y="5373110"/>
            <a:ext cx="10159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/>
              <a:t>B fell down.</a:t>
            </a:r>
          </a:p>
        </p:txBody>
      </p:sp>
      <p:sp>
        <p:nvSpPr>
          <p:cNvPr id="29" name="TextBox 28"/>
          <p:cNvSpPr txBox="1"/>
          <p:nvPr/>
        </p:nvSpPr>
        <p:spPr>
          <a:xfrm rot="5400000">
            <a:off x="6486089" y="2839383"/>
            <a:ext cx="47001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Note: A, B, C, X, Y are variable names, </a:t>
            </a:r>
            <a:r>
              <a:rPr lang="en-US">
                <a:solidFill>
                  <a:srgbClr val="FF0000"/>
                </a:solidFill>
              </a:rPr>
              <a:t>not the contents of the nodes.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1136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2" grpId="0"/>
      <p:bldP spid="241" grpId="0"/>
      <p:bldP spid="549" grpId="0"/>
      <p:bldP spid="15" grpId="0"/>
      <p:bldP spid="4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seems helpful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453088" y="4455643"/>
            <a:ext cx="655249" cy="5959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3" name="Rectangle 22"/>
          <p:cNvSpPr/>
          <p:nvPr/>
        </p:nvSpPr>
        <p:spPr>
          <a:xfrm>
            <a:off x="797839" y="3086604"/>
            <a:ext cx="655249" cy="5959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599315" y="5874226"/>
            <a:ext cx="655249" cy="5959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25" name="Rectangle 24"/>
          <p:cNvSpPr/>
          <p:nvPr/>
        </p:nvSpPr>
        <p:spPr>
          <a:xfrm>
            <a:off x="3241577" y="4566000"/>
            <a:ext cx="655249" cy="5959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26" name="Rectangle 25"/>
          <p:cNvSpPr/>
          <p:nvPr/>
        </p:nvSpPr>
        <p:spPr>
          <a:xfrm>
            <a:off x="1626201" y="2031173"/>
            <a:ext cx="655249" cy="5959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tx1"/>
                </a:solidFill>
              </a:rPr>
              <a:t>3</a:t>
            </a:r>
            <a:endParaRPr lang="en-US" sz="4000" dirty="0">
              <a:solidFill>
                <a:schemeClr val="tx1"/>
              </a:solidFill>
            </a:endParaRPr>
          </a:p>
        </p:txBody>
      </p:sp>
      <p:cxnSp>
        <p:nvCxnSpPr>
          <p:cNvPr id="29" name="Straight Connector 28"/>
          <p:cNvCxnSpPr>
            <a:stCxn id="25" idx="2"/>
            <a:endCxn id="24" idx="0"/>
          </p:cNvCxnSpPr>
          <p:nvPr/>
        </p:nvCxnSpPr>
        <p:spPr>
          <a:xfrm>
            <a:off x="3569202" y="5161975"/>
            <a:ext cx="357738" cy="712251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38" idx="0"/>
            <a:endCxn id="26" idx="2"/>
          </p:cNvCxnSpPr>
          <p:nvPr/>
        </p:nvCxnSpPr>
        <p:spPr>
          <a:xfrm flipH="1" flipV="1">
            <a:off x="1953826" y="2627148"/>
            <a:ext cx="828362" cy="702975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26" idx="2"/>
            <a:endCxn id="23" idx="0"/>
          </p:cNvCxnSpPr>
          <p:nvPr/>
        </p:nvCxnSpPr>
        <p:spPr>
          <a:xfrm flipH="1">
            <a:off x="1125464" y="2627148"/>
            <a:ext cx="828362" cy="459456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2616441" y="5838446"/>
            <a:ext cx="655249" cy="5959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6</a:t>
            </a:r>
          </a:p>
        </p:txBody>
      </p:sp>
      <p:cxnSp>
        <p:nvCxnSpPr>
          <p:cNvPr id="33" name="Straight Connector 32"/>
          <p:cNvCxnSpPr>
            <a:stCxn id="25" idx="2"/>
            <a:endCxn id="32" idx="0"/>
          </p:cNvCxnSpPr>
          <p:nvPr/>
        </p:nvCxnSpPr>
        <p:spPr>
          <a:xfrm flipH="1">
            <a:off x="2944066" y="5161975"/>
            <a:ext cx="625136" cy="676471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25" idx="0"/>
            <a:endCxn id="38" idx="2"/>
          </p:cNvCxnSpPr>
          <p:nvPr/>
        </p:nvCxnSpPr>
        <p:spPr>
          <a:xfrm flipH="1" flipV="1">
            <a:off x="2782188" y="3926098"/>
            <a:ext cx="787014" cy="63990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2454563" y="3330123"/>
            <a:ext cx="655249" cy="5959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47" name="Straight Connector 46"/>
          <p:cNvCxnSpPr>
            <a:stCxn id="22" idx="0"/>
            <a:endCxn id="38" idx="2"/>
          </p:cNvCxnSpPr>
          <p:nvPr/>
        </p:nvCxnSpPr>
        <p:spPr>
          <a:xfrm flipV="1">
            <a:off x="1780713" y="3926098"/>
            <a:ext cx="1001475" cy="529545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Picture 6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150594" y="2410965"/>
            <a:ext cx="2181965" cy="988962"/>
          </a:xfrm>
          <a:prstGeom prst="rect">
            <a:avLst/>
          </a:prstGeom>
        </p:spPr>
      </p:pic>
      <p:sp>
        <p:nvSpPr>
          <p:cNvPr id="65" name="TextBox 64"/>
          <p:cNvSpPr txBox="1"/>
          <p:nvPr/>
        </p:nvSpPr>
        <p:spPr>
          <a:xfrm flipH="1">
            <a:off x="2723053" y="2037294"/>
            <a:ext cx="16095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mic Sans MS" charset="0"/>
                <a:ea typeface="Comic Sans MS" charset="0"/>
                <a:cs typeface="Comic Sans MS" charset="0"/>
              </a:rPr>
              <a:t>YOINK!</a:t>
            </a:r>
          </a:p>
        </p:txBody>
      </p:sp>
      <p:cxnSp>
        <p:nvCxnSpPr>
          <p:cNvPr id="70" name="Straight Connector 69"/>
          <p:cNvCxnSpPr/>
          <p:nvPr/>
        </p:nvCxnSpPr>
        <p:spPr>
          <a:xfrm flipV="1">
            <a:off x="4332559" y="1906879"/>
            <a:ext cx="0" cy="55540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0" name="Group 99"/>
          <p:cNvGrpSpPr/>
          <p:nvPr/>
        </p:nvGrpSpPr>
        <p:grpSpPr>
          <a:xfrm>
            <a:off x="4891493" y="-1769990"/>
            <a:ext cx="4136489" cy="7053613"/>
            <a:chOff x="4891493" y="-1769990"/>
            <a:chExt cx="4136489" cy="7053613"/>
          </a:xfrm>
        </p:grpSpPr>
        <p:sp>
          <p:nvSpPr>
            <p:cNvPr id="71" name="Rectangle 70"/>
            <p:cNvSpPr/>
            <p:nvPr/>
          </p:nvSpPr>
          <p:spPr>
            <a:xfrm>
              <a:off x="6025022" y="4687648"/>
              <a:ext cx="655249" cy="5959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4891493" y="4672373"/>
              <a:ext cx="655249" cy="5959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8372733" y="4672373"/>
              <a:ext cx="655249" cy="5959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7883231" y="3384591"/>
              <a:ext cx="655249" cy="5959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5555305" y="3399927"/>
              <a:ext cx="655249" cy="5959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>
                  <a:solidFill>
                    <a:schemeClr val="tx1"/>
                  </a:solidFill>
                </a:rPr>
                <a:t>3</a:t>
              </a:r>
              <a:endParaRPr lang="en-US" sz="4000" dirty="0">
                <a:solidFill>
                  <a:schemeClr val="tx1"/>
                </a:solidFill>
              </a:endParaRPr>
            </a:p>
          </p:txBody>
        </p:sp>
        <p:cxnSp>
          <p:nvCxnSpPr>
            <p:cNvPr id="76" name="Straight Connector 75"/>
            <p:cNvCxnSpPr>
              <a:stCxn id="74" idx="2"/>
              <a:endCxn id="73" idx="0"/>
            </p:cNvCxnSpPr>
            <p:nvPr/>
          </p:nvCxnSpPr>
          <p:spPr>
            <a:xfrm>
              <a:off x="8210856" y="3980566"/>
              <a:ext cx="489502" cy="691807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Rectangle 78"/>
            <p:cNvSpPr/>
            <p:nvPr/>
          </p:nvSpPr>
          <p:spPr>
            <a:xfrm>
              <a:off x="7304769" y="4672373"/>
              <a:ext cx="655249" cy="5959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6</a:t>
              </a:r>
            </a:p>
          </p:txBody>
        </p:sp>
        <p:cxnSp>
          <p:nvCxnSpPr>
            <p:cNvPr id="80" name="Straight Connector 79"/>
            <p:cNvCxnSpPr>
              <a:stCxn id="74" idx="2"/>
              <a:endCxn id="79" idx="0"/>
            </p:cNvCxnSpPr>
            <p:nvPr/>
          </p:nvCxnSpPr>
          <p:spPr>
            <a:xfrm flipH="1">
              <a:off x="7632394" y="3980566"/>
              <a:ext cx="578462" cy="691807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>
              <a:stCxn id="74" idx="0"/>
            </p:cNvCxnSpPr>
            <p:nvPr/>
          </p:nvCxnSpPr>
          <p:spPr>
            <a:xfrm flipH="1" flipV="1">
              <a:off x="6981010" y="2760025"/>
              <a:ext cx="1229846" cy="624566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Rectangle 81"/>
            <p:cNvSpPr/>
            <p:nvPr/>
          </p:nvSpPr>
          <p:spPr>
            <a:xfrm>
              <a:off x="6653385" y="2164050"/>
              <a:ext cx="655249" cy="5959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83" name="Straight Connector 82"/>
            <p:cNvCxnSpPr>
              <a:stCxn id="75" idx="0"/>
              <a:endCxn id="82" idx="2"/>
            </p:cNvCxnSpPr>
            <p:nvPr/>
          </p:nvCxnSpPr>
          <p:spPr>
            <a:xfrm flipV="1">
              <a:off x="5882930" y="2760025"/>
              <a:ext cx="1098080" cy="639902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4" name="Picture 8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6349416" y="1244892"/>
              <a:ext cx="2181965" cy="988962"/>
            </a:xfrm>
            <a:prstGeom prst="rect">
              <a:avLst/>
            </a:prstGeom>
          </p:spPr>
        </p:pic>
        <p:cxnSp>
          <p:nvCxnSpPr>
            <p:cNvPr id="96" name="Straight Connector 95"/>
            <p:cNvCxnSpPr/>
            <p:nvPr/>
          </p:nvCxnSpPr>
          <p:spPr>
            <a:xfrm flipH="1">
              <a:off x="5273950" y="3988234"/>
              <a:ext cx="578462" cy="691807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/>
          </p:nvCxnSpPr>
          <p:spPr>
            <a:xfrm>
              <a:off x="5858499" y="3988233"/>
              <a:ext cx="489502" cy="691807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>
            <a:xfrm flipV="1">
              <a:off x="8530952" y="-1769990"/>
              <a:ext cx="0" cy="47486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97510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Whenever something seems unbalanced, do rotations until it’s okay again.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5883" y="2909540"/>
            <a:ext cx="2863902" cy="28698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6127" y="5611632"/>
            <a:ext cx="3180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Lucky the Lackadaisical Lemur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955059" y="3244923"/>
            <a:ext cx="41889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4"/>
                </a:solidFill>
              </a:rPr>
              <a:t>Even for Lucky this is pretty vague.  What do we mean by “seems unbalanced”?  What’s “okay”?</a:t>
            </a:r>
          </a:p>
        </p:txBody>
      </p:sp>
    </p:spTree>
    <p:extLst>
      <p:ext uri="{BB962C8B-B14F-4D97-AF65-F5344CB8AC3E}">
        <p14:creationId xmlns:p14="http://schemas.microsoft.com/office/powerpoint/2010/main" val="1828072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8343072" cy="1325563"/>
          </a:xfrm>
        </p:spPr>
        <p:txBody>
          <a:bodyPr/>
          <a:lstStyle/>
          <a:p>
            <a:r>
              <a:rPr lang="en-US" dirty="0"/>
              <a:t>Idea 2: have some proxy for balance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Maintaining </a:t>
            </a:r>
            <a:r>
              <a:rPr lang="en-US" dirty="0">
                <a:solidFill>
                  <a:schemeClr val="accent4"/>
                </a:solidFill>
              </a:rPr>
              <a:t>perfect balance </a:t>
            </a:r>
            <a:r>
              <a:rPr lang="en-US" dirty="0"/>
              <a:t>is too hard.</a:t>
            </a:r>
          </a:p>
          <a:p>
            <a:r>
              <a:rPr lang="en-US" dirty="0"/>
              <a:t>Instead, come up with some </a:t>
            </a:r>
            <a:r>
              <a:rPr lang="en-US" dirty="0">
                <a:solidFill>
                  <a:schemeClr val="accent4"/>
                </a:solidFill>
              </a:rPr>
              <a:t>proxy for balance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If the tree satisfies </a:t>
            </a:r>
            <a:r>
              <a:rPr lang="en-US" dirty="0">
                <a:solidFill>
                  <a:schemeClr val="accent4"/>
                </a:solidFill>
              </a:rPr>
              <a:t>[SOME PROPERTY]</a:t>
            </a:r>
            <a:r>
              <a:rPr lang="en-US" dirty="0"/>
              <a:t>, then it’s pretty balanced.</a:t>
            </a:r>
          </a:p>
          <a:p>
            <a:pPr lvl="1"/>
            <a:r>
              <a:rPr lang="en-US" dirty="0"/>
              <a:t>We can maintain </a:t>
            </a:r>
            <a:r>
              <a:rPr lang="en-US" dirty="0">
                <a:solidFill>
                  <a:schemeClr val="accent4"/>
                </a:solidFill>
              </a:rPr>
              <a:t>[SOME PROPERTY]</a:t>
            </a:r>
            <a:r>
              <a:rPr lang="en-US" dirty="0"/>
              <a:t> using rotations.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769813" y="4293660"/>
            <a:ext cx="3387890" cy="22541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81600" y="4717774"/>
            <a:ext cx="35722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There are actually several ways to do this, but today we’ll see</a:t>
            </a:r>
            <a:r>
              <a:rPr lang="mr-IN" sz="2400" dirty="0">
                <a:solidFill>
                  <a:srgbClr val="FF0000"/>
                </a:solidFill>
              </a:rPr>
              <a:t>…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3698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  <p:bldP spid="5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0670" y="1026428"/>
            <a:ext cx="7886700" cy="4351338"/>
          </a:xfrm>
        </p:spPr>
        <p:txBody>
          <a:bodyPr/>
          <a:lstStyle/>
          <a:p>
            <a:r>
              <a:rPr lang="en-US" dirty="0">
                <a:latin typeface="Futura Medium" charset="0"/>
                <a:ea typeface="Futura Medium" charset="0"/>
                <a:cs typeface="Futura Medium" charset="0"/>
              </a:rPr>
              <a:t>A Binary Search Tree that balances itself!</a:t>
            </a:r>
          </a:p>
          <a:p>
            <a:r>
              <a:rPr lang="en-US" dirty="0">
                <a:latin typeface="Futura Medium" charset="0"/>
                <a:ea typeface="Futura Medium" charset="0"/>
                <a:cs typeface="Futura Medium" charset="0"/>
              </a:rPr>
              <a:t>No more time-consuming by-hand balancing!</a:t>
            </a:r>
          </a:p>
          <a:p>
            <a:r>
              <a:rPr lang="en-US" dirty="0">
                <a:latin typeface="Futura Medium" charset="0"/>
                <a:ea typeface="Futura Medium" charset="0"/>
                <a:cs typeface="Futura Medium" charset="0"/>
              </a:rPr>
              <a:t>Be the envy of your friends and neighbors with the time-saving</a:t>
            </a:r>
            <a:r>
              <a:rPr lang="mr-IN" dirty="0">
                <a:latin typeface="Futura Medium" charset="0"/>
                <a:ea typeface="Futura Medium" charset="0"/>
                <a:cs typeface="Futura Medium" charset="0"/>
              </a:rPr>
              <a:t>…</a:t>
            </a:r>
            <a:endParaRPr lang="en-US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661815" y="3165531"/>
            <a:ext cx="8405214" cy="3723203"/>
            <a:chOff x="661815" y="3165531"/>
            <a:chExt cx="8405214" cy="3723203"/>
          </a:xfrm>
        </p:grpSpPr>
        <p:sp>
          <p:nvSpPr>
            <p:cNvPr id="4" name="TextBox 3"/>
            <p:cNvSpPr txBox="1"/>
            <p:nvPr/>
          </p:nvSpPr>
          <p:spPr>
            <a:xfrm rot="20776770">
              <a:off x="661815" y="3165531"/>
              <a:ext cx="5234126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7200" dirty="0">
                  <a:solidFill>
                    <a:srgbClr val="C00000"/>
                  </a:solidFill>
                  <a:latin typeface="Brush Script MT" charset="0"/>
                  <a:ea typeface="Brush Script MT" charset="0"/>
                  <a:cs typeface="Brush Script MT" charset="0"/>
                </a:rPr>
                <a:t>Red</a:t>
              </a:r>
              <a:r>
                <a:rPr lang="en-US" sz="7200" dirty="0">
                  <a:latin typeface="Brush Script MT" charset="0"/>
                  <a:ea typeface="Brush Script MT" charset="0"/>
                  <a:cs typeface="Brush Script MT" charset="0"/>
                </a:rPr>
                <a:t>-Black </a:t>
              </a:r>
              <a:r>
                <a:rPr lang="en-US" sz="7200" dirty="0">
                  <a:solidFill>
                    <a:srgbClr val="C00000"/>
                  </a:solidFill>
                  <a:latin typeface="Brush Script MT" charset="0"/>
                  <a:ea typeface="Brush Script MT" charset="0"/>
                  <a:cs typeface="Brush Script MT" charset="0"/>
                </a:rPr>
                <a:t>tree!</a:t>
              </a:r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1290645" y="3693736"/>
              <a:ext cx="7776384" cy="3194998"/>
              <a:chOff x="1290645" y="3693736"/>
              <a:chExt cx="7776384" cy="3194998"/>
            </a:xfrm>
          </p:grpSpPr>
          <p:grpSp>
            <p:nvGrpSpPr>
              <p:cNvPr id="28" name="Group 27"/>
              <p:cNvGrpSpPr/>
              <p:nvPr/>
            </p:nvGrpSpPr>
            <p:grpSpPr>
              <a:xfrm>
                <a:off x="5740701" y="3693736"/>
                <a:ext cx="3326328" cy="3194998"/>
                <a:chOff x="5740701" y="3693736"/>
                <a:chExt cx="3326328" cy="3194998"/>
              </a:xfrm>
            </p:grpSpPr>
            <p:grpSp>
              <p:nvGrpSpPr>
                <p:cNvPr id="27" name="Group 26"/>
                <p:cNvGrpSpPr/>
                <p:nvPr/>
              </p:nvGrpSpPr>
              <p:grpSpPr>
                <a:xfrm>
                  <a:off x="6000857" y="3693736"/>
                  <a:ext cx="3066172" cy="3194998"/>
                  <a:chOff x="6000857" y="3693736"/>
                  <a:chExt cx="3066172" cy="3194998"/>
                </a:xfrm>
              </p:grpSpPr>
              <p:pic>
                <p:nvPicPr>
                  <p:cNvPr id="5" name="Picture 4"/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 flipH="1">
                    <a:off x="6000857" y="3693736"/>
                    <a:ext cx="3066172" cy="3194998"/>
                  </a:xfrm>
                  <a:prstGeom prst="rect">
                    <a:avLst/>
                  </a:prstGeom>
                </p:spPr>
              </p:pic>
              <p:sp>
                <p:nvSpPr>
                  <p:cNvPr id="21" name="Rectangle 20"/>
                  <p:cNvSpPr/>
                  <p:nvPr/>
                </p:nvSpPr>
                <p:spPr>
                  <a:xfrm>
                    <a:off x="6000857" y="4235761"/>
                    <a:ext cx="1528080" cy="1132764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r"/>
                    <a:endParaRPr lang="en-US"/>
                  </a:p>
                </p:txBody>
              </p:sp>
            </p:grpSp>
            <p:grpSp>
              <p:nvGrpSpPr>
                <p:cNvPr id="26" name="Group 25"/>
                <p:cNvGrpSpPr/>
                <p:nvPr/>
              </p:nvGrpSpPr>
              <p:grpSpPr>
                <a:xfrm>
                  <a:off x="5740701" y="4091516"/>
                  <a:ext cx="1929339" cy="1435827"/>
                  <a:chOff x="5740701" y="4091516"/>
                  <a:chExt cx="1929339" cy="1435827"/>
                </a:xfrm>
              </p:grpSpPr>
              <p:sp>
                <p:nvSpPr>
                  <p:cNvPr id="7" name="Rectangle 6"/>
                  <p:cNvSpPr/>
                  <p:nvPr/>
                </p:nvSpPr>
                <p:spPr>
                  <a:xfrm>
                    <a:off x="6292937" y="5228189"/>
                    <a:ext cx="318423" cy="299154"/>
                  </a:xfrm>
                  <a:prstGeom prst="rect">
                    <a:avLst/>
                  </a:prstGeom>
                  <a:solidFill>
                    <a:schemeClr val="tx1"/>
                  </a:solidFill>
                  <a:ln w="476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dirty="0">
                        <a:solidFill>
                          <a:schemeClr val="bg1"/>
                        </a:solidFill>
                      </a:rPr>
                      <a:t>4</a:t>
                    </a:r>
                  </a:p>
                </p:txBody>
              </p:sp>
              <p:sp>
                <p:nvSpPr>
                  <p:cNvPr id="8" name="Rectangle 7"/>
                  <p:cNvSpPr/>
                  <p:nvPr/>
                </p:nvSpPr>
                <p:spPr>
                  <a:xfrm>
                    <a:off x="5740701" y="5222156"/>
                    <a:ext cx="318423" cy="299154"/>
                  </a:xfrm>
                  <a:prstGeom prst="rect">
                    <a:avLst/>
                  </a:prstGeom>
                  <a:solidFill>
                    <a:schemeClr val="tx1"/>
                  </a:solidFill>
                  <a:ln w="476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dirty="0">
                        <a:solidFill>
                          <a:schemeClr val="bg1"/>
                        </a:solidFill>
                      </a:rPr>
                      <a:t>2</a:t>
                    </a:r>
                  </a:p>
                </p:txBody>
              </p:sp>
              <p:sp>
                <p:nvSpPr>
                  <p:cNvPr id="9" name="Rectangle 8"/>
                  <p:cNvSpPr/>
                  <p:nvPr/>
                </p:nvSpPr>
                <p:spPr>
                  <a:xfrm>
                    <a:off x="7351617" y="5218948"/>
                    <a:ext cx="318423" cy="299154"/>
                  </a:xfrm>
                  <a:prstGeom prst="rect">
                    <a:avLst/>
                  </a:prstGeom>
                  <a:solidFill>
                    <a:schemeClr val="tx1"/>
                  </a:solidFill>
                  <a:ln w="476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dirty="0">
                        <a:solidFill>
                          <a:schemeClr val="bg1"/>
                        </a:solidFill>
                      </a:rPr>
                      <a:t>8</a:t>
                    </a:r>
                  </a:p>
                </p:txBody>
              </p:sp>
              <p:sp>
                <p:nvSpPr>
                  <p:cNvPr id="10" name="Rectangle 9"/>
                  <p:cNvSpPr/>
                  <p:nvPr/>
                </p:nvSpPr>
                <p:spPr>
                  <a:xfrm>
                    <a:off x="7033193" y="4562273"/>
                    <a:ext cx="318423" cy="299154"/>
                  </a:xfrm>
                  <a:prstGeom prst="rect">
                    <a:avLst/>
                  </a:prstGeom>
                  <a:solidFill>
                    <a:srgbClr val="C00000"/>
                  </a:solidFill>
                  <a:ln w="476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dirty="0">
                        <a:solidFill>
                          <a:schemeClr val="bg1"/>
                        </a:solidFill>
                      </a:rPr>
                      <a:t>7</a:t>
                    </a:r>
                  </a:p>
                </p:txBody>
              </p:sp>
              <p:sp>
                <p:nvSpPr>
                  <p:cNvPr id="11" name="Rectangle 10"/>
                  <p:cNvSpPr/>
                  <p:nvPr/>
                </p:nvSpPr>
                <p:spPr>
                  <a:xfrm>
                    <a:off x="6059124" y="4584647"/>
                    <a:ext cx="318423" cy="299154"/>
                  </a:xfrm>
                  <a:prstGeom prst="rect">
                    <a:avLst/>
                  </a:prstGeom>
                  <a:solidFill>
                    <a:srgbClr val="C00000"/>
                  </a:solidFill>
                  <a:ln w="476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>
                        <a:solidFill>
                          <a:schemeClr val="bg1"/>
                        </a:solidFill>
                      </a:rPr>
                      <a:t>3</a:t>
                    </a:r>
                    <a:endParaRPr lang="en-US" sz="2000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2" name="Rectangle 11"/>
                  <p:cNvSpPr/>
                  <p:nvPr/>
                </p:nvSpPr>
                <p:spPr>
                  <a:xfrm>
                    <a:off x="6565787" y="4091516"/>
                    <a:ext cx="318423" cy="299154"/>
                  </a:xfrm>
                  <a:prstGeom prst="rect">
                    <a:avLst/>
                  </a:prstGeom>
                  <a:solidFill>
                    <a:schemeClr val="tx1"/>
                  </a:solidFill>
                  <a:ln w="476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dirty="0">
                        <a:solidFill>
                          <a:schemeClr val="bg1"/>
                        </a:solidFill>
                      </a:rPr>
                      <a:t>5</a:t>
                    </a:r>
                  </a:p>
                </p:txBody>
              </p:sp>
              <p:cxnSp>
                <p:nvCxnSpPr>
                  <p:cNvPr id="13" name="Straight Connector 12"/>
                  <p:cNvCxnSpPr>
                    <a:stCxn id="15" idx="2"/>
                    <a:endCxn id="12" idx="0"/>
                  </p:cNvCxnSpPr>
                  <p:nvPr/>
                </p:nvCxnSpPr>
                <p:spPr>
                  <a:xfrm>
                    <a:off x="6724999" y="4390670"/>
                    <a:ext cx="467406" cy="171603"/>
                  </a:xfrm>
                  <a:prstGeom prst="line">
                    <a:avLst/>
                  </a:prstGeom>
                  <a:solidFill>
                    <a:srgbClr val="C00000"/>
                  </a:solidFill>
                  <a:ln w="476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Straight Connector 13"/>
                  <p:cNvCxnSpPr>
                    <a:stCxn id="12" idx="2"/>
                    <a:endCxn id="11" idx="0"/>
                  </p:cNvCxnSpPr>
                  <p:nvPr/>
                </p:nvCxnSpPr>
                <p:spPr>
                  <a:xfrm>
                    <a:off x="7192405" y="4861428"/>
                    <a:ext cx="318423" cy="357520"/>
                  </a:xfrm>
                  <a:prstGeom prst="line">
                    <a:avLst/>
                  </a:prstGeom>
                  <a:solidFill>
                    <a:srgbClr val="C00000"/>
                  </a:solidFill>
                  <a:ln w="476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" name="Straight Connector 14"/>
                  <p:cNvCxnSpPr>
                    <a:stCxn id="14" idx="2"/>
                    <a:endCxn id="9" idx="0"/>
                  </p:cNvCxnSpPr>
                  <p:nvPr/>
                </p:nvCxnSpPr>
                <p:spPr>
                  <a:xfrm>
                    <a:off x="6218336" y="4883801"/>
                    <a:ext cx="233812" cy="344387"/>
                  </a:xfrm>
                  <a:prstGeom prst="line">
                    <a:avLst/>
                  </a:prstGeom>
                  <a:solidFill>
                    <a:srgbClr val="C00000"/>
                  </a:solidFill>
                  <a:ln w="476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" name="Straight Connector 15"/>
                  <p:cNvCxnSpPr>
                    <a:stCxn id="14" idx="2"/>
                    <a:endCxn id="10" idx="0"/>
                  </p:cNvCxnSpPr>
                  <p:nvPr/>
                </p:nvCxnSpPr>
                <p:spPr>
                  <a:xfrm flipH="1">
                    <a:off x="5899913" y="4883801"/>
                    <a:ext cx="318423" cy="338354"/>
                  </a:xfrm>
                  <a:prstGeom prst="line">
                    <a:avLst/>
                  </a:prstGeom>
                  <a:solidFill>
                    <a:srgbClr val="C00000"/>
                  </a:solidFill>
                  <a:ln w="476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" name="Rectangle 16"/>
                  <p:cNvSpPr/>
                  <p:nvPr/>
                </p:nvSpPr>
                <p:spPr>
                  <a:xfrm>
                    <a:off x="6799490" y="5224376"/>
                    <a:ext cx="318423" cy="299154"/>
                  </a:xfrm>
                  <a:prstGeom prst="rect">
                    <a:avLst/>
                  </a:prstGeom>
                  <a:solidFill>
                    <a:schemeClr val="tx1"/>
                  </a:solidFill>
                  <a:ln w="476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2000" dirty="0">
                        <a:solidFill>
                          <a:schemeClr val="bg1"/>
                        </a:solidFill>
                      </a:rPr>
                      <a:t>6</a:t>
                    </a:r>
                  </a:p>
                </p:txBody>
              </p:sp>
              <p:cxnSp>
                <p:nvCxnSpPr>
                  <p:cNvPr id="18" name="Straight Connector 17"/>
                  <p:cNvCxnSpPr>
                    <a:stCxn id="12" idx="2"/>
                  </p:cNvCxnSpPr>
                  <p:nvPr/>
                </p:nvCxnSpPr>
                <p:spPr>
                  <a:xfrm flipH="1">
                    <a:off x="6958702" y="4861428"/>
                    <a:ext cx="233703" cy="362948"/>
                  </a:xfrm>
                  <a:prstGeom prst="line">
                    <a:avLst/>
                  </a:prstGeom>
                  <a:solidFill>
                    <a:srgbClr val="C00000"/>
                  </a:solidFill>
                  <a:ln w="476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" name="Straight Connector 18"/>
                  <p:cNvCxnSpPr>
                    <a:stCxn id="15" idx="2"/>
                    <a:endCxn id="14" idx="0"/>
                  </p:cNvCxnSpPr>
                  <p:nvPr/>
                </p:nvCxnSpPr>
                <p:spPr>
                  <a:xfrm flipH="1">
                    <a:off x="6218336" y="4390670"/>
                    <a:ext cx="506663" cy="193977"/>
                  </a:xfrm>
                  <a:prstGeom prst="line">
                    <a:avLst/>
                  </a:prstGeom>
                  <a:solidFill>
                    <a:srgbClr val="C00000"/>
                  </a:solidFill>
                  <a:ln w="4762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22" name="TextBox 21"/>
              <p:cNvSpPr txBox="1"/>
              <p:nvPr/>
            </p:nvSpPr>
            <p:spPr>
              <a:xfrm>
                <a:off x="1290645" y="4922768"/>
                <a:ext cx="4230807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>
                    <a:latin typeface="Futura Medium" charset="0"/>
                    <a:ea typeface="Futura Medium" charset="0"/>
                    <a:cs typeface="Futura Medium" charset="0"/>
                  </a:rPr>
                  <a:t>Maintain balance </a:t>
                </a:r>
                <a:r>
                  <a:rPr lang="en-US" dirty="0">
                    <a:latin typeface="Futura Medium" charset="0"/>
                    <a:ea typeface="Futura Medium" charset="0"/>
                    <a:cs typeface="Futura Medium" charset="0"/>
                  </a:rPr>
                  <a:t>by stipulating that </a:t>
                </a:r>
                <a:r>
                  <a:rPr lang="en-US" b="1" dirty="0">
                    <a:latin typeface="Futura Medium" charset="0"/>
                    <a:ea typeface="Futura Medium" charset="0"/>
                    <a:cs typeface="Futura Medium" charset="0"/>
                  </a:rPr>
                  <a:t>black nodes</a:t>
                </a:r>
                <a:r>
                  <a:rPr lang="en-US" dirty="0">
                    <a:latin typeface="Futura Medium" charset="0"/>
                    <a:ea typeface="Futura Medium" charset="0"/>
                    <a:cs typeface="Futura Medium" charset="0"/>
                  </a:rPr>
                  <a:t> are balanced, and that there </a:t>
                </a:r>
                <a:r>
                  <a:rPr lang="en-US" i="1" dirty="0">
                    <a:latin typeface="Futura Medium" charset="0"/>
                    <a:ea typeface="Futura Medium" charset="0"/>
                    <a:cs typeface="Futura Medium" charset="0"/>
                  </a:rPr>
                  <a:t>aren’t too many </a:t>
                </a:r>
                <a:r>
                  <a:rPr lang="en-US" b="1" dirty="0">
                    <a:solidFill>
                      <a:srgbClr val="C00000"/>
                    </a:solidFill>
                    <a:latin typeface="Futura Medium" charset="0"/>
                    <a:ea typeface="Futura Medium" charset="0"/>
                    <a:cs typeface="Futura Medium" charset="0"/>
                  </a:rPr>
                  <a:t>red nodes</a:t>
                </a:r>
                <a:r>
                  <a:rPr lang="en-US" dirty="0">
                    <a:solidFill>
                      <a:srgbClr val="C00000"/>
                    </a:solidFill>
                    <a:latin typeface="Futura Medium" charset="0"/>
                    <a:ea typeface="Futura Medium" charset="0"/>
                    <a:cs typeface="Futura Medium" charset="0"/>
                  </a:rPr>
                  <a:t>.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3095763" y="5904865"/>
                <a:ext cx="335638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>
                    <a:solidFill>
                      <a:schemeClr val="accent1"/>
                    </a:solidFill>
                    <a:latin typeface="Brush Script MT" charset="0"/>
                    <a:ea typeface="Brush Script MT" charset="0"/>
                    <a:cs typeface="Brush Script MT" charset="0"/>
                  </a:rPr>
                  <a:t>It’s just good sense!</a:t>
                </a:r>
              </a:p>
            </p:txBody>
          </p:sp>
        </p:grpSp>
      </p:grp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164298" y="-255211"/>
            <a:ext cx="8343072" cy="1325563"/>
          </a:xfrm>
        </p:spPr>
        <p:txBody>
          <a:bodyPr/>
          <a:lstStyle/>
          <a:p>
            <a:r>
              <a:rPr lang="en-US" dirty="0"/>
              <a:t>Red-Black Trees</a:t>
            </a:r>
          </a:p>
        </p:txBody>
      </p:sp>
    </p:spTree>
    <p:extLst>
      <p:ext uri="{BB962C8B-B14F-4D97-AF65-F5344CB8AC3E}">
        <p14:creationId xmlns:p14="http://schemas.microsoft.com/office/powerpoint/2010/main" val="753091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8640610" cy="1325563"/>
          </a:xfrm>
        </p:spPr>
        <p:txBody>
          <a:bodyPr>
            <a:normAutofit/>
          </a:bodyPr>
          <a:lstStyle/>
          <a:p>
            <a:r>
              <a:rPr lang="en-US" dirty="0"/>
              <a:t>Red-Black Trees </a:t>
            </a:r>
            <a:br>
              <a:rPr lang="en-US" sz="2800" dirty="0"/>
            </a:br>
            <a:r>
              <a:rPr lang="en-US" sz="2800" dirty="0"/>
              <a:t>obey the following rules (which are a proxy for balance)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0464" y="1690689"/>
            <a:ext cx="6411611" cy="4351338"/>
          </a:xfrm>
        </p:spPr>
        <p:txBody>
          <a:bodyPr/>
          <a:lstStyle/>
          <a:p>
            <a:r>
              <a:rPr lang="en-US" dirty="0">
                <a:solidFill>
                  <a:schemeClr val="accent4"/>
                </a:solidFill>
              </a:rPr>
              <a:t>Every node is colored </a:t>
            </a:r>
            <a:r>
              <a:rPr lang="en-US" b="1" dirty="0">
                <a:solidFill>
                  <a:srgbClr val="C00000"/>
                </a:solidFill>
              </a:rPr>
              <a:t>red</a:t>
            </a:r>
            <a:r>
              <a:rPr lang="en-US" dirty="0">
                <a:solidFill>
                  <a:schemeClr val="accent4"/>
                </a:solidFill>
              </a:rPr>
              <a:t> or </a:t>
            </a:r>
            <a:r>
              <a:rPr lang="en-US" b="1" dirty="0"/>
              <a:t>black.</a:t>
            </a:r>
          </a:p>
          <a:p>
            <a:r>
              <a:rPr lang="en-US" dirty="0">
                <a:solidFill>
                  <a:schemeClr val="accent4"/>
                </a:solidFill>
              </a:rPr>
              <a:t>The root node is a </a:t>
            </a:r>
            <a:r>
              <a:rPr lang="en-US" b="1" dirty="0"/>
              <a:t>black node</a:t>
            </a:r>
            <a:r>
              <a:rPr lang="en-US" dirty="0">
                <a:solidFill>
                  <a:schemeClr val="accent4"/>
                </a:solidFill>
              </a:rPr>
              <a:t>.</a:t>
            </a:r>
          </a:p>
          <a:p>
            <a:r>
              <a:rPr lang="en-US" dirty="0"/>
              <a:t>NIL</a:t>
            </a:r>
            <a:r>
              <a:rPr lang="en-US" dirty="0">
                <a:solidFill>
                  <a:schemeClr val="accent4"/>
                </a:solidFill>
              </a:rPr>
              <a:t> children count as </a:t>
            </a:r>
            <a:r>
              <a:rPr lang="en-US" b="1" dirty="0"/>
              <a:t>black nodes</a:t>
            </a:r>
            <a:r>
              <a:rPr lang="en-US" dirty="0">
                <a:solidFill>
                  <a:schemeClr val="accent4"/>
                </a:solidFill>
              </a:rPr>
              <a:t>.</a:t>
            </a:r>
          </a:p>
          <a:p>
            <a:r>
              <a:rPr lang="en-US" dirty="0">
                <a:solidFill>
                  <a:schemeClr val="accent4"/>
                </a:solidFill>
              </a:rPr>
              <a:t>Children of a </a:t>
            </a:r>
            <a:r>
              <a:rPr lang="en-US" b="1" dirty="0">
                <a:solidFill>
                  <a:srgbClr val="C00000"/>
                </a:solidFill>
              </a:rPr>
              <a:t>red node </a:t>
            </a:r>
            <a:r>
              <a:rPr lang="en-US" dirty="0">
                <a:solidFill>
                  <a:schemeClr val="accent4"/>
                </a:solidFill>
              </a:rPr>
              <a:t>are </a:t>
            </a:r>
            <a:r>
              <a:rPr lang="en-US" b="1" dirty="0"/>
              <a:t>black nodes</a:t>
            </a:r>
            <a:r>
              <a:rPr lang="en-US" dirty="0">
                <a:solidFill>
                  <a:schemeClr val="accent4"/>
                </a:solidFill>
              </a:rPr>
              <a:t>.</a:t>
            </a:r>
          </a:p>
          <a:p>
            <a:r>
              <a:rPr lang="en-US" dirty="0">
                <a:solidFill>
                  <a:schemeClr val="accent4"/>
                </a:solidFill>
              </a:rPr>
              <a:t>For all nodes x: </a:t>
            </a:r>
          </a:p>
          <a:p>
            <a:pPr lvl="1"/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all paths from x to </a:t>
            </a:r>
            <a:r>
              <a:rPr lang="en-US" dirty="0"/>
              <a:t>NIL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’s have the same number of </a:t>
            </a:r>
            <a:r>
              <a:rPr lang="en-US" b="1" dirty="0"/>
              <a:t>black nodes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on them.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5262623" y="3175612"/>
            <a:ext cx="3625300" cy="2627876"/>
            <a:chOff x="3843661" y="3588796"/>
            <a:chExt cx="5131561" cy="2860453"/>
          </a:xfrm>
          <a:solidFill>
            <a:schemeClr val="tx1"/>
          </a:solidFill>
        </p:grpSpPr>
        <p:sp>
          <p:nvSpPr>
            <p:cNvPr id="4" name="Rectangle 3"/>
            <p:cNvSpPr/>
            <p:nvPr/>
          </p:nvSpPr>
          <p:spPr>
            <a:xfrm>
              <a:off x="5312470" y="5853274"/>
              <a:ext cx="846927" cy="595975"/>
            </a:xfrm>
            <a:prstGeom prst="rect">
              <a:avLst/>
            </a:prstGeom>
            <a:grp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</a:rPr>
                <a:t>4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3843661" y="5841255"/>
              <a:ext cx="846927" cy="595975"/>
            </a:xfrm>
            <a:prstGeom prst="rect">
              <a:avLst/>
            </a:prstGeom>
            <a:grp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8128295" y="5834864"/>
              <a:ext cx="846927" cy="595975"/>
            </a:xfrm>
            <a:prstGeom prst="rect">
              <a:avLst/>
            </a:prstGeom>
            <a:grp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</a:rPr>
                <a:t>8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7281368" y="4526638"/>
              <a:ext cx="846927" cy="59597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4690588" y="4571211"/>
              <a:ext cx="846927" cy="59597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>
                  <a:solidFill>
                    <a:schemeClr val="bg1"/>
                  </a:solidFill>
                </a:rPr>
                <a:t>3</a:t>
              </a:r>
              <a:endParaRPr lang="en-US" sz="4000" dirty="0">
                <a:solidFill>
                  <a:schemeClr val="bg1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6038185" y="3588796"/>
              <a:ext cx="846927" cy="595975"/>
            </a:xfrm>
            <a:prstGeom prst="rect">
              <a:avLst/>
            </a:prstGeom>
            <a:grp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</a:rPr>
                <a:t>5</a:t>
              </a:r>
            </a:p>
          </p:txBody>
        </p:sp>
        <p:cxnSp>
          <p:nvCxnSpPr>
            <p:cNvPr id="10" name="Straight Connector 9"/>
            <p:cNvCxnSpPr>
              <a:stCxn id="12" idx="2"/>
              <a:endCxn id="9" idx="0"/>
            </p:cNvCxnSpPr>
            <p:nvPr/>
          </p:nvCxnSpPr>
          <p:spPr>
            <a:xfrm>
              <a:off x="6461649" y="4184771"/>
              <a:ext cx="1243183" cy="341867"/>
            </a:xfrm>
            <a:prstGeom prst="line">
              <a:avLst/>
            </a:prstGeom>
            <a:grpFill/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stCxn id="9" idx="2"/>
              <a:endCxn id="8" idx="0"/>
            </p:cNvCxnSpPr>
            <p:nvPr/>
          </p:nvCxnSpPr>
          <p:spPr>
            <a:xfrm>
              <a:off x="7704832" y="5122613"/>
              <a:ext cx="846927" cy="712251"/>
            </a:xfrm>
            <a:prstGeom prst="line">
              <a:avLst/>
            </a:prstGeom>
            <a:grpFill/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>
              <a:stCxn id="11" idx="2"/>
              <a:endCxn id="6" idx="0"/>
            </p:cNvCxnSpPr>
            <p:nvPr/>
          </p:nvCxnSpPr>
          <p:spPr>
            <a:xfrm>
              <a:off x="5114052" y="5167186"/>
              <a:ext cx="621882" cy="686088"/>
            </a:xfrm>
            <a:prstGeom prst="line">
              <a:avLst/>
            </a:prstGeom>
            <a:grpFill/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>
              <a:stCxn id="11" idx="2"/>
              <a:endCxn id="7" idx="0"/>
            </p:cNvCxnSpPr>
            <p:nvPr/>
          </p:nvCxnSpPr>
          <p:spPr>
            <a:xfrm flipH="1">
              <a:off x="4267125" y="5167186"/>
              <a:ext cx="846927" cy="674069"/>
            </a:xfrm>
            <a:prstGeom prst="line">
              <a:avLst/>
            </a:prstGeom>
            <a:grpFill/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/>
            <p:cNvSpPr/>
            <p:nvPr/>
          </p:nvSpPr>
          <p:spPr>
            <a:xfrm>
              <a:off x="6659776" y="5845678"/>
              <a:ext cx="846927" cy="595975"/>
            </a:xfrm>
            <a:prstGeom prst="rect">
              <a:avLst/>
            </a:prstGeom>
            <a:grp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15" name="Straight Connector 14"/>
            <p:cNvCxnSpPr>
              <a:stCxn id="9" idx="2"/>
            </p:cNvCxnSpPr>
            <p:nvPr/>
          </p:nvCxnSpPr>
          <p:spPr>
            <a:xfrm flipH="1">
              <a:off x="7083240" y="5122613"/>
              <a:ext cx="621592" cy="723065"/>
            </a:xfrm>
            <a:prstGeom prst="line">
              <a:avLst/>
            </a:prstGeom>
            <a:grpFill/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stCxn id="12" idx="2"/>
              <a:endCxn id="11" idx="0"/>
            </p:cNvCxnSpPr>
            <p:nvPr/>
          </p:nvCxnSpPr>
          <p:spPr>
            <a:xfrm flipH="1">
              <a:off x="5114052" y="4184771"/>
              <a:ext cx="1347597" cy="386440"/>
            </a:xfrm>
            <a:prstGeom prst="line">
              <a:avLst/>
            </a:prstGeom>
            <a:grpFill/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Rectangle 17"/>
          <p:cNvSpPr/>
          <p:nvPr/>
        </p:nvSpPr>
        <p:spPr>
          <a:xfrm>
            <a:off x="4274808" y="6162104"/>
            <a:ext cx="487957" cy="3542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NIL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970547" y="6162104"/>
            <a:ext cx="487957" cy="3542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NIL</a:t>
            </a:r>
          </a:p>
        </p:txBody>
      </p:sp>
      <p:sp>
        <p:nvSpPr>
          <p:cNvPr id="20" name="Rectangle 19"/>
          <p:cNvSpPr/>
          <p:nvPr/>
        </p:nvSpPr>
        <p:spPr>
          <a:xfrm>
            <a:off x="5611644" y="6162104"/>
            <a:ext cx="487957" cy="3542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NIL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250368" y="6162104"/>
            <a:ext cx="487957" cy="3542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NIL</a:t>
            </a:r>
          </a:p>
        </p:txBody>
      </p:sp>
      <p:sp>
        <p:nvSpPr>
          <p:cNvPr id="22" name="Rectangle 21"/>
          <p:cNvSpPr/>
          <p:nvPr/>
        </p:nvSpPr>
        <p:spPr>
          <a:xfrm>
            <a:off x="6847016" y="6162104"/>
            <a:ext cx="487957" cy="3542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NIL</a:t>
            </a:r>
          </a:p>
        </p:txBody>
      </p:sp>
      <p:sp>
        <p:nvSpPr>
          <p:cNvPr id="23" name="Rectangle 22"/>
          <p:cNvSpPr/>
          <p:nvPr/>
        </p:nvSpPr>
        <p:spPr>
          <a:xfrm>
            <a:off x="7443664" y="6157550"/>
            <a:ext cx="487957" cy="3542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NIL</a:t>
            </a:r>
          </a:p>
        </p:txBody>
      </p:sp>
      <p:sp>
        <p:nvSpPr>
          <p:cNvPr id="24" name="Rectangle 23"/>
          <p:cNvSpPr/>
          <p:nvPr/>
        </p:nvSpPr>
        <p:spPr>
          <a:xfrm>
            <a:off x="8047296" y="6153714"/>
            <a:ext cx="487957" cy="3542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NIL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643944" y="6149160"/>
            <a:ext cx="487957" cy="3542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NIL</a:t>
            </a:r>
          </a:p>
        </p:txBody>
      </p:sp>
      <p:cxnSp>
        <p:nvCxnSpPr>
          <p:cNvPr id="26" name="Straight Connector 25"/>
          <p:cNvCxnSpPr>
            <a:stCxn id="6" idx="2"/>
            <a:endCxn id="25" idx="0"/>
          </p:cNvCxnSpPr>
          <p:nvPr/>
        </p:nvCxnSpPr>
        <p:spPr>
          <a:xfrm>
            <a:off x="8588758" y="5786575"/>
            <a:ext cx="299165" cy="36258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23" idx="0"/>
          </p:cNvCxnSpPr>
          <p:nvPr/>
        </p:nvCxnSpPr>
        <p:spPr>
          <a:xfrm>
            <a:off x="7545918" y="5786574"/>
            <a:ext cx="141725" cy="370976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21" idx="0"/>
          </p:cNvCxnSpPr>
          <p:nvPr/>
        </p:nvCxnSpPr>
        <p:spPr>
          <a:xfrm flipH="1">
            <a:off x="6494347" y="5820564"/>
            <a:ext cx="164939" cy="341540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endCxn id="19" idx="0"/>
          </p:cNvCxnSpPr>
          <p:nvPr/>
        </p:nvCxnSpPr>
        <p:spPr>
          <a:xfrm flipH="1">
            <a:off x="5214526" y="5792499"/>
            <a:ext cx="307524" cy="36960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endCxn id="18" idx="0"/>
          </p:cNvCxnSpPr>
          <p:nvPr/>
        </p:nvCxnSpPr>
        <p:spPr>
          <a:xfrm flipH="1">
            <a:off x="4518787" y="5767418"/>
            <a:ext cx="978968" cy="394686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endCxn id="20" idx="0"/>
          </p:cNvCxnSpPr>
          <p:nvPr/>
        </p:nvCxnSpPr>
        <p:spPr>
          <a:xfrm flipH="1">
            <a:off x="5855623" y="5801100"/>
            <a:ext cx="829274" cy="361004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endCxn id="22" idx="0"/>
          </p:cNvCxnSpPr>
          <p:nvPr/>
        </p:nvCxnSpPr>
        <p:spPr>
          <a:xfrm flipH="1">
            <a:off x="7090995" y="5794251"/>
            <a:ext cx="435797" cy="367853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endCxn id="24" idx="0"/>
          </p:cNvCxnSpPr>
          <p:nvPr/>
        </p:nvCxnSpPr>
        <p:spPr>
          <a:xfrm flipH="1">
            <a:off x="8291275" y="5774511"/>
            <a:ext cx="328452" cy="379203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978534" y="5873015"/>
            <a:ext cx="31407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I’m not going to draw the NIL children </a:t>
            </a:r>
            <a:r>
              <a:rPr lang="en-US">
                <a:solidFill>
                  <a:srgbClr val="7030A0"/>
                </a:solidFill>
              </a:rPr>
              <a:t>in the future, but they are treated as black nodes.</a:t>
            </a:r>
          </a:p>
        </p:txBody>
      </p:sp>
    </p:spTree>
    <p:extLst>
      <p:ext uri="{BB962C8B-B14F-4D97-AF65-F5344CB8AC3E}">
        <p14:creationId xmlns:p14="http://schemas.microsoft.com/office/powerpoint/2010/main" val="1528557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43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262" y="3954060"/>
            <a:ext cx="2852595" cy="2819315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4527" y="3971310"/>
            <a:ext cx="2852595" cy="2819315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465" y="3971311"/>
            <a:ext cx="2852595" cy="28193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15032"/>
          </a:xfrm>
        </p:spPr>
        <p:txBody>
          <a:bodyPr/>
          <a:lstStyle/>
          <a:p>
            <a:r>
              <a:rPr lang="en-US" dirty="0"/>
              <a:t>Examples(?)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117456" y="293284"/>
            <a:ext cx="4789511" cy="36061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accent4"/>
                </a:solidFill>
              </a:rPr>
              <a:t>Every node is colored </a:t>
            </a:r>
            <a:r>
              <a:rPr lang="en-US" sz="2000" b="1" dirty="0">
                <a:solidFill>
                  <a:srgbClr val="C00000"/>
                </a:solidFill>
              </a:rPr>
              <a:t>red</a:t>
            </a:r>
            <a:r>
              <a:rPr lang="en-US" sz="2000" dirty="0">
                <a:solidFill>
                  <a:schemeClr val="accent4"/>
                </a:solidFill>
              </a:rPr>
              <a:t> or </a:t>
            </a:r>
            <a:r>
              <a:rPr lang="en-US" sz="2000" b="1" dirty="0"/>
              <a:t>black.</a:t>
            </a:r>
          </a:p>
          <a:p>
            <a:r>
              <a:rPr lang="en-US" sz="2000" dirty="0">
                <a:solidFill>
                  <a:schemeClr val="accent4"/>
                </a:solidFill>
              </a:rPr>
              <a:t>The root node is a </a:t>
            </a:r>
            <a:r>
              <a:rPr lang="en-US" sz="2000" b="1" dirty="0"/>
              <a:t>black node</a:t>
            </a:r>
            <a:r>
              <a:rPr lang="en-US" sz="2000" dirty="0">
                <a:solidFill>
                  <a:schemeClr val="accent4"/>
                </a:solidFill>
              </a:rPr>
              <a:t>.</a:t>
            </a:r>
          </a:p>
          <a:p>
            <a:r>
              <a:rPr lang="en-US" sz="2000" dirty="0"/>
              <a:t>NIL</a:t>
            </a:r>
            <a:r>
              <a:rPr lang="en-US" sz="2000" dirty="0">
                <a:solidFill>
                  <a:schemeClr val="accent4"/>
                </a:solidFill>
              </a:rPr>
              <a:t> children count as </a:t>
            </a:r>
            <a:r>
              <a:rPr lang="en-US" sz="2000" b="1" dirty="0"/>
              <a:t>black nodes</a:t>
            </a:r>
            <a:r>
              <a:rPr lang="en-US" sz="2000" dirty="0">
                <a:solidFill>
                  <a:schemeClr val="accent4"/>
                </a:solidFill>
              </a:rPr>
              <a:t>.</a:t>
            </a:r>
          </a:p>
          <a:p>
            <a:r>
              <a:rPr lang="en-US" sz="2000" dirty="0">
                <a:solidFill>
                  <a:schemeClr val="accent4"/>
                </a:solidFill>
              </a:rPr>
              <a:t>Children of a </a:t>
            </a:r>
            <a:r>
              <a:rPr lang="en-US" sz="2000" b="1" dirty="0">
                <a:solidFill>
                  <a:srgbClr val="C00000"/>
                </a:solidFill>
              </a:rPr>
              <a:t>red node </a:t>
            </a:r>
            <a:r>
              <a:rPr lang="en-US" sz="2000" dirty="0">
                <a:solidFill>
                  <a:schemeClr val="accent4"/>
                </a:solidFill>
              </a:rPr>
              <a:t>are </a:t>
            </a:r>
            <a:r>
              <a:rPr lang="en-US" sz="2000" b="1" dirty="0"/>
              <a:t>black nodes</a:t>
            </a:r>
            <a:r>
              <a:rPr lang="en-US" sz="2000" dirty="0">
                <a:solidFill>
                  <a:schemeClr val="accent4"/>
                </a:solidFill>
              </a:rPr>
              <a:t>.</a:t>
            </a:r>
          </a:p>
          <a:p>
            <a:r>
              <a:rPr lang="en-US" sz="2000" dirty="0">
                <a:solidFill>
                  <a:schemeClr val="accent4"/>
                </a:solidFill>
              </a:rPr>
              <a:t>For all nodes x: </a:t>
            </a:r>
          </a:p>
          <a:p>
            <a:pPr lvl="1"/>
            <a:r>
              <a:rPr lang="en-US" sz="1800" dirty="0">
                <a:solidFill>
                  <a:schemeClr val="accent4">
                    <a:lumMod val="50000"/>
                  </a:schemeClr>
                </a:solidFill>
              </a:rPr>
              <a:t>all paths from x to </a:t>
            </a:r>
            <a:r>
              <a:rPr lang="en-US" sz="1800" dirty="0"/>
              <a:t>NIL</a:t>
            </a:r>
            <a:r>
              <a:rPr lang="en-US" sz="1800" dirty="0">
                <a:solidFill>
                  <a:schemeClr val="accent4">
                    <a:lumMod val="50000"/>
                  </a:schemeClr>
                </a:solidFill>
              </a:rPr>
              <a:t>’s have the same number of </a:t>
            </a:r>
            <a:r>
              <a:rPr lang="en-US" sz="1800" b="1" dirty="0"/>
              <a:t>black nodes </a:t>
            </a:r>
            <a:r>
              <a:rPr lang="en-US" sz="1800" dirty="0">
                <a:solidFill>
                  <a:schemeClr val="accent4">
                    <a:lumMod val="50000"/>
                  </a:schemeClr>
                </a:solidFill>
              </a:rPr>
              <a:t>on them.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874938" y="1298170"/>
            <a:ext cx="1798054" cy="2125815"/>
            <a:chOff x="788207" y="1697970"/>
            <a:chExt cx="1798054" cy="2125815"/>
          </a:xfrm>
        </p:grpSpPr>
        <p:sp>
          <p:nvSpPr>
            <p:cNvPr id="9" name="Rectangle 8"/>
            <p:cNvSpPr/>
            <p:nvPr/>
          </p:nvSpPr>
          <p:spPr>
            <a:xfrm>
              <a:off x="2119518" y="2539723"/>
              <a:ext cx="466743" cy="393872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bg1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788207" y="2539723"/>
              <a:ext cx="466743" cy="393872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bg1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454834" y="1697970"/>
              <a:ext cx="466743" cy="393872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bg1"/>
                </a:solidFill>
              </a:endParaRPr>
            </a:p>
          </p:txBody>
        </p:sp>
        <p:cxnSp>
          <p:nvCxnSpPr>
            <p:cNvPr id="12" name="Straight Connector 11"/>
            <p:cNvCxnSpPr>
              <a:stCxn id="11" idx="2"/>
              <a:endCxn id="9" idx="0"/>
            </p:cNvCxnSpPr>
            <p:nvPr/>
          </p:nvCxnSpPr>
          <p:spPr>
            <a:xfrm>
              <a:off x="1688206" y="2091842"/>
              <a:ext cx="664684" cy="447881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>
              <a:off x="1594069" y="3429913"/>
              <a:ext cx="466743" cy="393872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bg1"/>
                </a:solidFill>
              </a:endParaRPr>
            </a:p>
          </p:txBody>
        </p:sp>
        <p:cxnSp>
          <p:nvCxnSpPr>
            <p:cNvPr id="17" name="Straight Connector 16"/>
            <p:cNvCxnSpPr>
              <a:stCxn id="9" idx="2"/>
              <a:endCxn id="16" idx="0"/>
            </p:cNvCxnSpPr>
            <p:nvPr/>
          </p:nvCxnSpPr>
          <p:spPr>
            <a:xfrm flipH="1">
              <a:off x="1827441" y="2933595"/>
              <a:ext cx="525449" cy="496318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stCxn id="11" idx="2"/>
              <a:endCxn id="10" idx="0"/>
            </p:cNvCxnSpPr>
            <p:nvPr/>
          </p:nvCxnSpPr>
          <p:spPr>
            <a:xfrm flipH="1">
              <a:off x="1021579" y="2091842"/>
              <a:ext cx="666627" cy="447881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/>
          <p:cNvGrpSpPr/>
          <p:nvPr/>
        </p:nvGrpSpPr>
        <p:grpSpPr>
          <a:xfrm>
            <a:off x="734732" y="4293652"/>
            <a:ext cx="1798054" cy="2125815"/>
            <a:chOff x="788207" y="1697970"/>
            <a:chExt cx="1798054" cy="2125815"/>
          </a:xfrm>
        </p:grpSpPr>
        <p:sp>
          <p:nvSpPr>
            <p:cNvPr id="40" name="Rectangle 39"/>
            <p:cNvSpPr/>
            <p:nvPr/>
          </p:nvSpPr>
          <p:spPr>
            <a:xfrm>
              <a:off x="2119518" y="2539723"/>
              <a:ext cx="466743" cy="393872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bg1"/>
                </a:solidFill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788207" y="2539723"/>
              <a:ext cx="466743" cy="393872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bg1"/>
                </a:solidFill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454834" y="1697970"/>
              <a:ext cx="466743" cy="393872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bg1"/>
                </a:solidFill>
              </a:endParaRPr>
            </a:p>
          </p:txBody>
        </p:sp>
        <p:cxnSp>
          <p:nvCxnSpPr>
            <p:cNvPr id="43" name="Straight Connector 42"/>
            <p:cNvCxnSpPr>
              <a:endCxn id="46" idx="0"/>
            </p:cNvCxnSpPr>
            <p:nvPr/>
          </p:nvCxnSpPr>
          <p:spPr>
            <a:xfrm>
              <a:off x="1688206" y="2091842"/>
              <a:ext cx="664684" cy="447881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Rectangle 43"/>
            <p:cNvSpPr/>
            <p:nvPr/>
          </p:nvSpPr>
          <p:spPr>
            <a:xfrm>
              <a:off x="1594069" y="3429913"/>
              <a:ext cx="466743" cy="393872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bg1"/>
                </a:solidFill>
              </a:endParaRPr>
            </a:p>
          </p:txBody>
        </p:sp>
        <p:cxnSp>
          <p:nvCxnSpPr>
            <p:cNvPr id="45" name="Straight Connector 44"/>
            <p:cNvCxnSpPr>
              <a:stCxn id="46" idx="2"/>
            </p:cNvCxnSpPr>
            <p:nvPr/>
          </p:nvCxnSpPr>
          <p:spPr>
            <a:xfrm flipH="1">
              <a:off x="1827441" y="2933595"/>
              <a:ext cx="525449" cy="496318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H="1">
              <a:off x="1021579" y="2091842"/>
              <a:ext cx="666627" cy="447881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>
            <a:off x="3555727" y="4295884"/>
            <a:ext cx="1798054" cy="2125815"/>
            <a:chOff x="788207" y="1697970"/>
            <a:chExt cx="1798054" cy="2125815"/>
          </a:xfrm>
        </p:grpSpPr>
        <p:sp>
          <p:nvSpPr>
            <p:cNvPr id="48" name="Rectangle 47"/>
            <p:cNvSpPr/>
            <p:nvPr/>
          </p:nvSpPr>
          <p:spPr>
            <a:xfrm>
              <a:off x="2119518" y="2539723"/>
              <a:ext cx="466743" cy="393872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bg1"/>
                </a:solidFill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788207" y="2539723"/>
              <a:ext cx="466743" cy="393872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bg1"/>
                </a:solidFill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1454834" y="1697970"/>
              <a:ext cx="466743" cy="393872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bg1"/>
                </a:solidFill>
              </a:endParaRPr>
            </a:p>
          </p:txBody>
        </p:sp>
        <p:cxnSp>
          <p:nvCxnSpPr>
            <p:cNvPr id="51" name="Straight Connector 50"/>
            <p:cNvCxnSpPr>
              <a:endCxn id="54" idx="0"/>
            </p:cNvCxnSpPr>
            <p:nvPr/>
          </p:nvCxnSpPr>
          <p:spPr>
            <a:xfrm>
              <a:off x="1688206" y="2091842"/>
              <a:ext cx="664684" cy="447881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/>
            <p:cNvSpPr/>
            <p:nvPr/>
          </p:nvSpPr>
          <p:spPr>
            <a:xfrm>
              <a:off x="1594069" y="3429913"/>
              <a:ext cx="466743" cy="393872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bg1"/>
                </a:solidFill>
              </a:endParaRPr>
            </a:p>
          </p:txBody>
        </p:sp>
        <p:cxnSp>
          <p:nvCxnSpPr>
            <p:cNvPr id="53" name="Straight Connector 52"/>
            <p:cNvCxnSpPr>
              <a:stCxn id="54" idx="2"/>
            </p:cNvCxnSpPr>
            <p:nvPr/>
          </p:nvCxnSpPr>
          <p:spPr>
            <a:xfrm flipH="1">
              <a:off x="1827441" y="2933595"/>
              <a:ext cx="525449" cy="496318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H="1">
              <a:off x="1021579" y="2091842"/>
              <a:ext cx="666627" cy="447881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/>
          <p:cNvGrpSpPr/>
          <p:nvPr/>
        </p:nvGrpSpPr>
        <p:grpSpPr>
          <a:xfrm>
            <a:off x="6488194" y="4320103"/>
            <a:ext cx="1798054" cy="2125815"/>
            <a:chOff x="788207" y="1697970"/>
            <a:chExt cx="1798054" cy="2125815"/>
          </a:xfrm>
        </p:grpSpPr>
        <p:sp>
          <p:nvSpPr>
            <p:cNvPr id="56" name="Rectangle 55"/>
            <p:cNvSpPr/>
            <p:nvPr/>
          </p:nvSpPr>
          <p:spPr>
            <a:xfrm>
              <a:off x="2119518" y="2539723"/>
              <a:ext cx="466743" cy="393872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bg1"/>
                </a:solidFill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788207" y="2539723"/>
              <a:ext cx="466743" cy="393872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bg1"/>
                </a:solidFill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454834" y="1697970"/>
              <a:ext cx="466743" cy="393872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bg1"/>
                </a:solidFill>
              </a:endParaRPr>
            </a:p>
          </p:txBody>
        </p:sp>
        <p:cxnSp>
          <p:nvCxnSpPr>
            <p:cNvPr id="59" name="Straight Connector 58"/>
            <p:cNvCxnSpPr>
              <a:endCxn id="62" idx="0"/>
            </p:cNvCxnSpPr>
            <p:nvPr/>
          </p:nvCxnSpPr>
          <p:spPr>
            <a:xfrm>
              <a:off x="1688206" y="2091842"/>
              <a:ext cx="664684" cy="447881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tangle 59"/>
            <p:cNvSpPr/>
            <p:nvPr/>
          </p:nvSpPr>
          <p:spPr>
            <a:xfrm>
              <a:off x="1594069" y="3429913"/>
              <a:ext cx="466743" cy="393872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4000" dirty="0">
                <a:solidFill>
                  <a:schemeClr val="bg1"/>
                </a:solidFill>
              </a:endParaRPr>
            </a:p>
          </p:txBody>
        </p:sp>
        <p:cxnSp>
          <p:nvCxnSpPr>
            <p:cNvPr id="61" name="Straight Connector 60"/>
            <p:cNvCxnSpPr>
              <a:stCxn id="62" idx="2"/>
            </p:cNvCxnSpPr>
            <p:nvPr/>
          </p:nvCxnSpPr>
          <p:spPr>
            <a:xfrm flipH="1">
              <a:off x="1827441" y="2933595"/>
              <a:ext cx="525449" cy="496318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flipH="1">
              <a:off x="1021579" y="2091842"/>
              <a:ext cx="666627" cy="447881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" name="TextBox 62"/>
          <p:cNvSpPr txBox="1"/>
          <p:nvPr/>
        </p:nvSpPr>
        <p:spPr>
          <a:xfrm>
            <a:off x="349489" y="2733998"/>
            <a:ext cx="156468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1"/>
                </a:solidFill>
                <a:latin typeface="Brush Script MT" charset="0"/>
                <a:ea typeface="Brush Script MT" charset="0"/>
                <a:cs typeface="Brush Script MT" charset="0"/>
              </a:rPr>
              <a:t>Yes!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2275077" y="3705181"/>
            <a:ext cx="15646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Copperplate Gothic Bold" charset="0"/>
                <a:ea typeface="Copperplate Gothic Bold" charset="0"/>
                <a:cs typeface="Copperplate Gothic Bold" charset="0"/>
              </a:rPr>
              <a:t>No!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5236124" y="3711109"/>
            <a:ext cx="15646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Copperplate Gothic Bold" charset="0"/>
                <a:ea typeface="Copperplate Gothic Bold" charset="0"/>
                <a:cs typeface="Copperplate Gothic Bold" charset="0"/>
              </a:rPr>
              <a:t>No!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8197171" y="3657793"/>
            <a:ext cx="15646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Copperplate Gothic Bold" charset="0"/>
                <a:ea typeface="Copperplate Gothic Bold" charset="0"/>
                <a:cs typeface="Copperplate Gothic Bold" charset="0"/>
              </a:rPr>
              <a:t>No!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50B60B-55F0-8342-9D14-57F98BEAAF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541" y="3211923"/>
            <a:ext cx="1623351" cy="5109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8BAF890-AC35-784E-A625-25B103B04243}"/>
              </a:ext>
            </a:extLst>
          </p:cNvPr>
          <p:cNvSpPr txBox="1"/>
          <p:nvPr/>
        </p:nvSpPr>
        <p:spPr>
          <a:xfrm>
            <a:off x="2425240" y="2360975"/>
            <a:ext cx="25876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Which of these </a:t>
            </a:r>
          </a:p>
          <a:p>
            <a:pPr algn="ctr"/>
            <a:r>
              <a:rPr lang="en-US" dirty="0"/>
              <a:t>are red-black trees?</a:t>
            </a:r>
          </a:p>
          <a:p>
            <a:pPr algn="ctr"/>
            <a:r>
              <a:rPr lang="en-US" dirty="0"/>
              <a:t>(NIL nodes not drawn)</a:t>
            </a:r>
          </a:p>
        </p:txBody>
      </p:sp>
    </p:spTree>
    <p:extLst>
      <p:ext uri="{BB962C8B-B14F-4D97-AF65-F5344CB8AC3E}">
        <p14:creationId xmlns:p14="http://schemas.microsoft.com/office/powerpoint/2010/main" val="1783682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4" grpId="0"/>
      <p:bldP spid="65" grpId="0"/>
      <p:bldP spid="66" grpId="0"/>
      <p:bldP spid="5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b="1" dirty="0"/>
              <a:t>these</a:t>
            </a:r>
            <a:r>
              <a:rPr lang="en-US" dirty="0"/>
              <a:t> rules</a:t>
            </a:r>
            <a:r>
              <a:rPr lang="en-US" dirty="0">
                <a:solidFill>
                  <a:srgbClr val="C00000"/>
                </a:solidFill>
              </a:rPr>
              <a:t>?</a:t>
            </a:r>
            <a:r>
              <a:rPr lang="en-US" dirty="0"/>
              <a:t>?</a:t>
            </a:r>
            <a:r>
              <a:rPr lang="en-US" dirty="0">
                <a:solidFill>
                  <a:srgbClr val="C00000"/>
                </a:solidFill>
              </a:rPr>
              <a:t>?</a:t>
            </a:r>
            <a:r>
              <a:rPr lang="en-US" dirty="0"/>
              <a:t>?</a:t>
            </a:r>
            <a:r>
              <a:rPr lang="en-US" dirty="0">
                <a:solidFill>
                  <a:srgbClr val="C00000"/>
                </a:solidFill>
              </a:rPr>
              <a:t>?</a:t>
            </a:r>
            <a:r>
              <a:rPr lang="en-US" dirty="0"/>
              <a:t>?</a:t>
            </a:r>
            <a:r>
              <a:rPr lang="en-US" dirty="0">
                <a:solidFill>
                  <a:srgbClr val="C00000"/>
                </a:solidFill>
              </a:rPr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364" y="1825625"/>
            <a:ext cx="4792977" cy="4351338"/>
          </a:xfrm>
        </p:spPr>
        <p:txBody>
          <a:bodyPr/>
          <a:lstStyle/>
          <a:p>
            <a:r>
              <a:rPr lang="en-US" dirty="0"/>
              <a:t>This is pretty balanced.</a:t>
            </a:r>
          </a:p>
          <a:p>
            <a:pPr lvl="1"/>
            <a:r>
              <a:rPr lang="en-US" dirty="0"/>
              <a:t>The </a:t>
            </a:r>
            <a:r>
              <a:rPr lang="en-US" b="1" dirty="0"/>
              <a:t>black nodes</a:t>
            </a:r>
            <a:r>
              <a:rPr lang="en-US" dirty="0"/>
              <a:t> are balanced</a:t>
            </a:r>
          </a:p>
          <a:p>
            <a:pPr lvl="1"/>
            <a:r>
              <a:rPr lang="en-US" dirty="0"/>
              <a:t>The </a:t>
            </a:r>
            <a:r>
              <a:rPr lang="en-US" b="1" dirty="0">
                <a:solidFill>
                  <a:srgbClr val="C00000"/>
                </a:solidFill>
              </a:rPr>
              <a:t>red nodes </a:t>
            </a:r>
            <a:r>
              <a:rPr lang="en-US" dirty="0"/>
              <a:t>are “spread out” so they don’t mess things up too much.</a:t>
            </a:r>
          </a:p>
          <a:p>
            <a:pPr lvl="1"/>
            <a:endParaRPr lang="en-US" dirty="0"/>
          </a:p>
          <a:p>
            <a:r>
              <a:rPr lang="en-US" dirty="0"/>
              <a:t>We can maintain this property as we insert/delete nodes, by using rotations.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817662" y="1318826"/>
            <a:ext cx="3625300" cy="2627876"/>
            <a:chOff x="3843661" y="3588796"/>
            <a:chExt cx="5131561" cy="2860453"/>
          </a:xfrm>
          <a:solidFill>
            <a:schemeClr val="tx1"/>
          </a:solidFill>
        </p:grpSpPr>
        <p:sp>
          <p:nvSpPr>
            <p:cNvPr id="5" name="Rectangle 4"/>
            <p:cNvSpPr/>
            <p:nvPr/>
          </p:nvSpPr>
          <p:spPr>
            <a:xfrm>
              <a:off x="5312470" y="5853274"/>
              <a:ext cx="846927" cy="595975"/>
            </a:xfrm>
            <a:prstGeom prst="rect">
              <a:avLst/>
            </a:prstGeom>
            <a:grp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</a:rPr>
                <a:t>4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3843661" y="5841255"/>
              <a:ext cx="846927" cy="595975"/>
            </a:xfrm>
            <a:prstGeom prst="rect">
              <a:avLst/>
            </a:prstGeom>
            <a:grp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8128295" y="5834864"/>
              <a:ext cx="846927" cy="595975"/>
            </a:xfrm>
            <a:prstGeom prst="rect">
              <a:avLst/>
            </a:prstGeom>
            <a:grp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</a:rPr>
                <a:t>8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7281368" y="4526638"/>
              <a:ext cx="846927" cy="59597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4690588" y="4571211"/>
              <a:ext cx="846927" cy="59597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>
                  <a:solidFill>
                    <a:schemeClr val="bg1"/>
                  </a:solidFill>
                </a:rPr>
                <a:t>3</a:t>
              </a:r>
              <a:endParaRPr lang="en-US" sz="4000" dirty="0">
                <a:solidFill>
                  <a:schemeClr val="bg1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038185" y="3588796"/>
              <a:ext cx="846927" cy="595975"/>
            </a:xfrm>
            <a:prstGeom prst="rect">
              <a:avLst/>
            </a:prstGeom>
            <a:grp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</a:rPr>
                <a:t>5</a:t>
              </a:r>
            </a:p>
          </p:txBody>
        </p:sp>
        <p:cxnSp>
          <p:nvCxnSpPr>
            <p:cNvPr id="11" name="Straight Connector 10"/>
            <p:cNvCxnSpPr>
              <a:stCxn id="14" idx="2"/>
              <a:endCxn id="11" idx="0"/>
            </p:cNvCxnSpPr>
            <p:nvPr/>
          </p:nvCxnSpPr>
          <p:spPr>
            <a:xfrm>
              <a:off x="6461649" y="4184771"/>
              <a:ext cx="1243183" cy="341867"/>
            </a:xfrm>
            <a:prstGeom prst="line">
              <a:avLst/>
            </a:prstGeom>
            <a:grpFill/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>
              <a:stCxn id="11" idx="2"/>
              <a:endCxn id="10" idx="0"/>
            </p:cNvCxnSpPr>
            <p:nvPr/>
          </p:nvCxnSpPr>
          <p:spPr>
            <a:xfrm>
              <a:off x="7704832" y="5122613"/>
              <a:ext cx="846927" cy="712251"/>
            </a:xfrm>
            <a:prstGeom prst="line">
              <a:avLst/>
            </a:prstGeom>
            <a:grpFill/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>
              <a:stCxn id="13" idx="2"/>
              <a:endCxn id="8" idx="0"/>
            </p:cNvCxnSpPr>
            <p:nvPr/>
          </p:nvCxnSpPr>
          <p:spPr>
            <a:xfrm>
              <a:off x="5114052" y="5167186"/>
              <a:ext cx="621882" cy="686088"/>
            </a:xfrm>
            <a:prstGeom prst="line">
              <a:avLst/>
            </a:prstGeom>
            <a:grpFill/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>
              <a:stCxn id="13" idx="2"/>
              <a:endCxn id="9" idx="0"/>
            </p:cNvCxnSpPr>
            <p:nvPr/>
          </p:nvCxnSpPr>
          <p:spPr>
            <a:xfrm flipH="1">
              <a:off x="4267125" y="5167186"/>
              <a:ext cx="846927" cy="674069"/>
            </a:xfrm>
            <a:prstGeom prst="line">
              <a:avLst/>
            </a:prstGeom>
            <a:grpFill/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6659776" y="5845678"/>
              <a:ext cx="846927" cy="595975"/>
            </a:xfrm>
            <a:prstGeom prst="rect">
              <a:avLst/>
            </a:prstGeom>
            <a:grp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16" name="Straight Connector 15"/>
            <p:cNvCxnSpPr>
              <a:stCxn id="11" idx="2"/>
            </p:cNvCxnSpPr>
            <p:nvPr/>
          </p:nvCxnSpPr>
          <p:spPr>
            <a:xfrm flipH="1">
              <a:off x="7083240" y="5122613"/>
              <a:ext cx="621592" cy="723065"/>
            </a:xfrm>
            <a:prstGeom prst="line">
              <a:avLst/>
            </a:prstGeom>
            <a:grpFill/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stCxn id="14" idx="2"/>
              <a:endCxn id="13" idx="0"/>
            </p:cNvCxnSpPr>
            <p:nvPr/>
          </p:nvCxnSpPr>
          <p:spPr>
            <a:xfrm flipH="1">
              <a:off x="5114052" y="4184771"/>
              <a:ext cx="1347597" cy="386440"/>
            </a:xfrm>
            <a:prstGeom prst="line">
              <a:avLst/>
            </a:prstGeom>
            <a:grpFill/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Rectangle 17"/>
          <p:cNvSpPr/>
          <p:nvPr/>
        </p:nvSpPr>
        <p:spPr>
          <a:xfrm>
            <a:off x="8435381" y="4584128"/>
            <a:ext cx="598330" cy="547518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9</a:t>
            </a:r>
          </a:p>
        </p:txBody>
      </p:sp>
      <p:cxnSp>
        <p:nvCxnSpPr>
          <p:cNvPr id="19" name="Straight Connector 18"/>
          <p:cNvCxnSpPr>
            <a:stCxn id="7" idx="2"/>
            <a:endCxn id="18" idx="0"/>
          </p:cNvCxnSpPr>
          <p:nvPr/>
        </p:nvCxnSpPr>
        <p:spPr>
          <a:xfrm>
            <a:off x="8143797" y="3929789"/>
            <a:ext cx="590749" cy="654339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18364" y="5657452"/>
            <a:ext cx="870370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This is the really clever idea!  </a:t>
            </a:r>
          </a:p>
          <a:p>
            <a:pPr algn="ctr"/>
            <a:r>
              <a:rPr lang="en-US" sz="2400" dirty="0"/>
              <a:t>This</a:t>
            </a:r>
            <a:r>
              <a:rPr lang="en-US" sz="2400" b="1" dirty="0"/>
              <a:t> </a:t>
            </a:r>
            <a:r>
              <a:rPr lang="en-US" sz="2400" b="1" dirty="0">
                <a:solidFill>
                  <a:srgbClr val="C00000"/>
                </a:solidFill>
              </a:rPr>
              <a:t>Red</a:t>
            </a:r>
            <a:r>
              <a:rPr lang="en-US" sz="2400" b="1" dirty="0"/>
              <a:t>-Black </a:t>
            </a:r>
            <a:r>
              <a:rPr lang="en-US" sz="2400" dirty="0"/>
              <a:t>structure is a </a:t>
            </a:r>
            <a:r>
              <a:rPr lang="en-US" sz="2400" dirty="0">
                <a:solidFill>
                  <a:schemeClr val="accent4"/>
                </a:solidFill>
              </a:rPr>
              <a:t>proxy for balance</a:t>
            </a:r>
            <a:r>
              <a:rPr lang="en-US" sz="2400" dirty="0"/>
              <a:t>.  </a:t>
            </a:r>
          </a:p>
          <a:p>
            <a:pPr algn="ctr"/>
            <a:r>
              <a:rPr lang="en-US" sz="2000" dirty="0"/>
              <a:t>It’s just a smidge weaker than perfect balance, but we can actually maintain it!</a:t>
            </a:r>
          </a:p>
        </p:txBody>
      </p:sp>
    </p:spTree>
    <p:extLst>
      <p:ext uri="{BB962C8B-B14F-4D97-AF65-F5344CB8AC3E}">
        <p14:creationId xmlns:p14="http://schemas.microsoft.com/office/powerpoint/2010/main" val="1904839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  <p:bldP spid="22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“pretty balanced”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0905" y="1593640"/>
            <a:ext cx="6741141" cy="932658"/>
          </a:xfrm>
        </p:spPr>
        <p:txBody>
          <a:bodyPr/>
          <a:lstStyle/>
          <a:p>
            <a:r>
              <a:rPr lang="en-US" dirty="0"/>
              <a:t>To see why, intuitively, let’s try to build a Red-Black Tree that’s unbalanced.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2688" y="4763069"/>
            <a:ext cx="2444086" cy="20949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891" y="297657"/>
            <a:ext cx="1390702" cy="14604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659706" y="736979"/>
            <a:ext cx="12522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4"/>
                </a:solidFill>
              </a:rPr>
              <a:t>Lucky the lackadaisical lemur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50891" y="40942"/>
            <a:ext cx="2656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Let’s build some intuition!</a:t>
            </a:r>
          </a:p>
        </p:txBody>
      </p:sp>
      <p:sp>
        <p:nvSpPr>
          <p:cNvPr id="10" name="Rectangle 9"/>
          <p:cNvSpPr/>
          <p:nvPr/>
        </p:nvSpPr>
        <p:spPr>
          <a:xfrm>
            <a:off x="1809924" y="4039365"/>
            <a:ext cx="325980" cy="308829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428270" y="4092992"/>
            <a:ext cx="325980" cy="308829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866400" y="3379459"/>
            <a:ext cx="325980" cy="308829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448305" y="3379459"/>
            <a:ext cx="325980" cy="308829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201456" y="2770496"/>
            <a:ext cx="325980" cy="308829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4976283" y="4827753"/>
            <a:ext cx="325980" cy="308829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408111" y="5610051"/>
            <a:ext cx="325980" cy="308829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897399" y="6378574"/>
            <a:ext cx="325980" cy="308829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bg1"/>
              </a:solidFill>
            </a:endParaRPr>
          </a:p>
        </p:txBody>
      </p:sp>
      <p:cxnSp>
        <p:nvCxnSpPr>
          <p:cNvPr id="31" name="Straight Connector 30"/>
          <p:cNvCxnSpPr>
            <a:stCxn id="14" idx="2"/>
            <a:endCxn id="12" idx="0"/>
          </p:cNvCxnSpPr>
          <p:nvPr/>
        </p:nvCxnSpPr>
        <p:spPr>
          <a:xfrm>
            <a:off x="3364446" y="3079325"/>
            <a:ext cx="664945" cy="3001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12" idx="2"/>
            <a:endCxn id="11" idx="0"/>
          </p:cNvCxnSpPr>
          <p:nvPr/>
        </p:nvCxnSpPr>
        <p:spPr>
          <a:xfrm>
            <a:off x="4029391" y="3688288"/>
            <a:ext cx="561870" cy="4047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11" idx="2"/>
            <a:endCxn id="26" idx="0"/>
          </p:cNvCxnSpPr>
          <p:nvPr/>
        </p:nvCxnSpPr>
        <p:spPr>
          <a:xfrm>
            <a:off x="4591260" y="4401821"/>
            <a:ext cx="548013" cy="4259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26" idx="2"/>
            <a:endCxn id="27" idx="0"/>
          </p:cNvCxnSpPr>
          <p:nvPr/>
        </p:nvCxnSpPr>
        <p:spPr>
          <a:xfrm>
            <a:off x="5139274" y="5136581"/>
            <a:ext cx="431829" cy="47347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27" idx="2"/>
            <a:endCxn id="28" idx="0"/>
          </p:cNvCxnSpPr>
          <p:nvPr/>
        </p:nvCxnSpPr>
        <p:spPr>
          <a:xfrm>
            <a:off x="5571102" y="5918880"/>
            <a:ext cx="489287" cy="4596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14" idx="2"/>
            <a:endCxn id="13" idx="0"/>
          </p:cNvCxnSpPr>
          <p:nvPr/>
        </p:nvCxnSpPr>
        <p:spPr>
          <a:xfrm flipH="1">
            <a:off x="2611296" y="3079325"/>
            <a:ext cx="753150" cy="3001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3" idx="2"/>
            <a:endCxn id="10" idx="0"/>
          </p:cNvCxnSpPr>
          <p:nvPr/>
        </p:nvCxnSpPr>
        <p:spPr>
          <a:xfrm flipH="1">
            <a:off x="1972914" y="3688288"/>
            <a:ext cx="638382" cy="3510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5080561" y="3223939"/>
            <a:ext cx="30758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One path can be at most twice as long another if we pad it with red nodes</a:t>
            </a:r>
            <a:r>
              <a:rPr lang="en-US" dirty="0">
                <a:solidFill>
                  <a:schemeClr val="accent5"/>
                </a:solidFill>
              </a:rPr>
              <a:t>.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164359" y="5613052"/>
            <a:ext cx="53252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Conjecture</a:t>
            </a:r>
            <a:r>
              <a:rPr lang="en-US" sz="2400" dirty="0"/>
              <a:t>: </a:t>
            </a:r>
          </a:p>
          <a:p>
            <a:r>
              <a:rPr lang="en-US" sz="2400" dirty="0"/>
              <a:t>the height of a </a:t>
            </a:r>
            <a:r>
              <a:rPr lang="en-US" sz="2400" b="1" dirty="0">
                <a:solidFill>
                  <a:srgbClr val="C00000"/>
                </a:solidFill>
              </a:rPr>
              <a:t>red-</a:t>
            </a:r>
            <a:r>
              <a:rPr lang="en-US" sz="2400" b="1" dirty="0"/>
              <a:t>black tree</a:t>
            </a:r>
          </a:p>
          <a:p>
            <a:r>
              <a:rPr lang="en-US" sz="2400" dirty="0"/>
              <a:t>with n nodes is at most 2 log(n)</a:t>
            </a:r>
          </a:p>
        </p:txBody>
      </p:sp>
      <p:sp>
        <p:nvSpPr>
          <p:cNvPr id="8" name="Cloud 7"/>
          <p:cNvSpPr/>
          <p:nvPr/>
        </p:nvSpPr>
        <p:spPr>
          <a:xfrm rot="2489039">
            <a:off x="2213123" y="4168654"/>
            <a:ext cx="2809778" cy="1462782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Other internal nodes need to go here!</a:t>
            </a:r>
          </a:p>
        </p:txBody>
      </p:sp>
    </p:spTree>
    <p:extLst>
      <p:ext uri="{BB962C8B-B14F-4D97-AF65-F5344CB8AC3E}">
        <p14:creationId xmlns:p14="http://schemas.microsoft.com/office/powerpoint/2010/main" val="557862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26" grpId="0" animBg="1"/>
      <p:bldP spid="27" grpId="0" animBg="1"/>
      <p:bldP spid="28" grpId="0" animBg="1"/>
      <p:bldP spid="76" grpId="0"/>
      <p:bldP spid="77" grpId="0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518" y="706040"/>
            <a:ext cx="9223749" cy="1313791"/>
          </a:xfrm>
        </p:spPr>
        <p:txBody>
          <a:bodyPr>
            <a:normAutofit fontScale="90000"/>
          </a:bodyPr>
          <a:lstStyle/>
          <a:p>
            <a:r>
              <a:rPr lang="en-US" dirty="0"/>
              <a:t>Some data structures </a:t>
            </a:r>
            <a:br>
              <a:rPr lang="en-US" dirty="0"/>
            </a:br>
            <a:r>
              <a:rPr lang="en-US" sz="3600" dirty="0"/>
              <a:t>for storing objects like          (aka, </a:t>
            </a:r>
            <a:r>
              <a:rPr lang="en-US" sz="3600" dirty="0">
                <a:solidFill>
                  <a:srgbClr val="FF0000"/>
                </a:solidFill>
              </a:rPr>
              <a:t>nodes</a:t>
            </a:r>
            <a:r>
              <a:rPr lang="en-US" sz="3600" dirty="0"/>
              <a:t> with </a:t>
            </a:r>
            <a:r>
              <a:rPr lang="en-US" sz="3600" dirty="0">
                <a:solidFill>
                  <a:srgbClr val="FF0000"/>
                </a:solidFill>
              </a:rPr>
              <a:t>keys</a:t>
            </a:r>
            <a:r>
              <a:rPr lang="en-US" sz="3600" dirty="0"/>
              <a:t>)  </a:t>
            </a:r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 </a:t>
            </a:r>
            <a:br>
              <a:rPr lang="en-US" sz="4000" dirty="0"/>
            </a:b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11050"/>
            <a:ext cx="7886700" cy="5346949"/>
          </a:xfrm>
        </p:spPr>
        <p:txBody>
          <a:bodyPr>
            <a:normAutofit/>
          </a:bodyPr>
          <a:lstStyle/>
          <a:p>
            <a:r>
              <a:rPr lang="en-US" dirty="0"/>
              <a:t>(Sorted) arrays: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(Sorted) linked lists:	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Some basic operations: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INSERT, DELETE, SEARCH</a:t>
            </a:r>
          </a:p>
        </p:txBody>
      </p:sp>
      <p:grpSp>
        <p:nvGrpSpPr>
          <p:cNvPr id="59" name="Group 58"/>
          <p:cNvGrpSpPr/>
          <p:nvPr/>
        </p:nvGrpSpPr>
        <p:grpSpPr>
          <a:xfrm>
            <a:off x="341196" y="4340078"/>
            <a:ext cx="8452732" cy="655334"/>
            <a:chOff x="62618" y="3220870"/>
            <a:chExt cx="8452732" cy="655334"/>
          </a:xfrm>
        </p:grpSpPr>
        <p:sp>
          <p:nvSpPr>
            <p:cNvPr id="4" name="Rectangle 3"/>
            <p:cNvSpPr/>
            <p:nvPr/>
          </p:nvSpPr>
          <p:spPr>
            <a:xfrm>
              <a:off x="4553815" y="3220871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2331936" y="3220873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7910870" y="3220870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6775694" y="3220873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solidFill>
                    <a:schemeClr val="tx1"/>
                  </a:solidFill>
                </a:rPr>
                <a:t>7</a:t>
              </a:r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245233" y="3220873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solidFill>
                    <a:schemeClr val="tx1"/>
                  </a:solidFill>
                </a:rPr>
                <a:t>1</a:t>
              </a:r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3467112" y="3220872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solidFill>
                    <a:schemeClr val="tx1"/>
                  </a:solidFill>
                </a:rPr>
                <a:t>3</a:t>
              </a:r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640518" y="3220870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12" name="Straight Arrow Connector 11"/>
            <p:cNvCxnSpPr>
              <a:stCxn id="8" idx="3"/>
              <a:endCxn id="5" idx="1"/>
            </p:cNvCxnSpPr>
            <p:nvPr/>
          </p:nvCxnSpPr>
          <p:spPr>
            <a:xfrm>
              <a:off x="1849713" y="3548539"/>
              <a:ext cx="482223" cy="0"/>
            </a:xfrm>
            <a:prstGeom prst="straightConnector1">
              <a:avLst/>
            </a:prstGeom>
            <a:ln w="349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stCxn id="5" idx="3"/>
              <a:endCxn id="9" idx="1"/>
            </p:cNvCxnSpPr>
            <p:nvPr/>
          </p:nvCxnSpPr>
          <p:spPr>
            <a:xfrm flipV="1">
              <a:off x="2936416" y="3548538"/>
              <a:ext cx="530696" cy="1"/>
            </a:xfrm>
            <a:prstGeom prst="straightConnector1">
              <a:avLst/>
            </a:prstGeom>
            <a:ln w="349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9" idx="3"/>
              <a:endCxn id="4" idx="1"/>
            </p:cNvCxnSpPr>
            <p:nvPr/>
          </p:nvCxnSpPr>
          <p:spPr>
            <a:xfrm flipV="1">
              <a:off x="4071592" y="3548537"/>
              <a:ext cx="482223" cy="1"/>
            </a:xfrm>
            <a:prstGeom prst="straightConnector1">
              <a:avLst/>
            </a:prstGeom>
            <a:ln w="349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4" idx="3"/>
              <a:endCxn id="10" idx="1"/>
            </p:cNvCxnSpPr>
            <p:nvPr/>
          </p:nvCxnSpPr>
          <p:spPr>
            <a:xfrm flipV="1">
              <a:off x="5158295" y="3548536"/>
              <a:ext cx="482223" cy="1"/>
            </a:xfrm>
            <a:prstGeom prst="straightConnector1">
              <a:avLst/>
            </a:prstGeom>
            <a:ln w="349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10" idx="3"/>
              <a:endCxn id="7" idx="1"/>
            </p:cNvCxnSpPr>
            <p:nvPr/>
          </p:nvCxnSpPr>
          <p:spPr>
            <a:xfrm>
              <a:off x="6244998" y="3548536"/>
              <a:ext cx="530696" cy="3"/>
            </a:xfrm>
            <a:prstGeom prst="straightConnector1">
              <a:avLst/>
            </a:prstGeom>
            <a:ln w="349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7" idx="3"/>
              <a:endCxn id="6" idx="1"/>
            </p:cNvCxnSpPr>
            <p:nvPr/>
          </p:nvCxnSpPr>
          <p:spPr>
            <a:xfrm flipV="1">
              <a:off x="7380174" y="3548536"/>
              <a:ext cx="530696" cy="3"/>
            </a:xfrm>
            <a:prstGeom prst="straightConnector1">
              <a:avLst/>
            </a:prstGeom>
            <a:ln w="349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763010" y="3548535"/>
              <a:ext cx="482223" cy="0"/>
            </a:xfrm>
            <a:prstGeom prst="straightConnector1">
              <a:avLst/>
            </a:prstGeom>
            <a:ln w="349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>
              <a:off x="62618" y="3363869"/>
              <a:ext cx="9783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HEAD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1523811" y="2347499"/>
            <a:ext cx="4986970" cy="713697"/>
            <a:chOff x="1258028" y="5421898"/>
            <a:chExt cx="4463888" cy="655620"/>
          </a:xfrm>
        </p:grpSpPr>
        <p:sp>
          <p:nvSpPr>
            <p:cNvPr id="45" name="Rectangle 44"/>
            <p:cNvSpPr/>
            <p:nvPr/>
          </p:nvSpPr>
          <p:spPr>
            <a:xfrm>
              <a:off x="3226140" y="5422184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1910981" y="5422184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117436" y="5421898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4499308" y="5422184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solidFill>
                    <a:schemeClr val="tx1"/>
                  </a:solidFill>
                </a:rPr>
                <a:t>7</a:t>
              </a:r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258028" y="5422187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solidFill>
                    <a:schemeClr val="tx1"/>
                  </a:solidFill>
                </a:rPr>
                <a:t>1</a:t>
              </a:r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2589556" y="5422184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solidFill>
                    <a:schemeClr val="tx1"/>
                  </a:solidFill>
                </a:rPr>
                <a:t>3</a:t>
              </a:r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862724" y="5422184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5</a:t>
              </a:r>
            </a:p>
          </p:txBody>
        </p:sp>
      </p:grpSp>
      <p:sp>
        <p:nvSpPr>
          <p:cNvPr id="60" name="Rectangle 59"/>
          <p:cNvSpPr/>
          <p:nvPr/>
        </p:nvSpPr>
        <p:spPr>
          <a:xfrm>
            <a:off x="4092266" y="741256"/>
            <a:ext cx="515808" cy="59997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57322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C224EE08-654C-C94A-8F2D-B2E295619C98}"/>
              </a:ext>
            </a:extLst>
          </p:cNvPr>
          <p:cNvSpPr/>
          <p:nvPr/>
        </p:nvSpPr>
        <p:spPr>
          <a:xfrm>
            <a:off x="5234585" y="599147"/>
            <a:ext cx="3818004" cy="3401046"/>
          </a:xfrm>
          <a:custGeom>
            <a:avLst/>
            <a:gdLst>
              <a:gd name="connsiteX0" fmla="*/ 1656545 w 3818004"/>
              <a:gd name="connsiteY0" fmla="*/ 76714 h 3401046"/>
              <a:gd name="connsiteX1" fmla="*/ 609624 w 3818004"/>
              <a:gd name="connsiteY1" fmla="*/ 739323 h 3401046"/>
              <a:gd name="connsiteX2" fmla="*/ 24 w 3818004"/>
              <a:gd name="connsiteY2" fmla="*/ 3217479 h 3401046"/>
              <a:gd name="connsiteX3" fmla="*/ 583119 w 3818004"/>
              <a:gd name="connsiteY3" fmla="*/ 3217479 h 3401046"/>
              <a:gd name="connsiteX4" fmla="*/ 3379328 w 3818004"/>
              <a:gd name="connsiteY4" fmla="*/ 3217479 h 3401046"/>
              <a:gd name="connsiteX5" fmla="*/ 3816650 w 3818004"/>
              <a:gd name="connsiteY5" fmla="*/ 3257236 h 3401046"/>
              <a:gd name="connsiteX6" fmla="*/ 3472093 w 3818004"/>
              <a:gd name="connsiteY6" fmla="*/ 1269410 h 3401046"/>
              <a:gd name="connsiteX7" fmla="*/ 2358911 w 3818004"/>
              <a:gd name="connsiteY7" fmla="*/ 142975 h 3401046"/>
              <a:gd name="connsiteX8" fmla="*/ 1656545 w 3818004"/>
              <a:gd name="connsiteY8" fmla="*/ 76714 h 340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18004" h="3401046">
                <a:moveTo>
                  <a:pt x="1656545" y="76714"/>
                </a:moveTo>
                <a:cubicBezTo>
                  <a:pt x="1364997" y="176105"/>
                  <a:pt x="885711" y="215862"/>
                  <a:pt x="609624" y="739323"/>
                </a:cubicBezTo>
                <a:cubicBezTo>
                  <a:pt x="333537" y="1262784"/>
                  <a:pt x="4441" y="2804453"/>
                  <a:pt x="24" y="3217479"/>
                </a:cubicBezTo>
                <a:cubicBezTo>
                  <a:pt x="-4393" y="3630505"/>
                  <a:pt x="583119" y="3217479"/>
                  <a:pt x="583119" y="3217479"/>
                </a:cubicBezTo>
                <a:lnTo>
                  <a:pt x="3379328" y="3217479"/>
                </a:lnTo>
                <a:cubicBezTo>
                  <a:pt x="3918250" y="3224105"/>
                  <a:pt x="3801189" y="3581914"/>
                  <a:pt x="3816650" y="3257236"/>
                </a:cubicBezTo>
                <a:cubicBezTo>
                  <a:pt x="3832111" y="2932558"/>
                  <a:pt x="3715049" y="1788453"/>
                  <a:pt x="3472093" y="1269410"/>
                </a:cubicBezTo>
                <a:cubicBezTo>
                  <a:pt x="3229137" y="750367"/>
                  <a:pt x="2663711" y="335132"/>
                  <a:pt x="2358911" y="142975"/>
                </a:cubicBezTo>
                <a:cubicBezTo>
                  <a:pt x="2054111" y="-49182"/>
                  <a:pt x="1948093" y="-22677"/>
                  <a:pt x="1656545" y="76714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399631" y="330895"/>
                <a:ext cx="7886700" cy="775657"/>
              </a:xfrm>
            </p:spPr>
            <p:txBody>
              <a:bodyPr>
                <a:noAutofit/>
              </a:bodyPr>
              <a:lstStyle/>
              <a:p>
                <a:r>
                  <a:rPr lang="en-US" sz="3200" dirty="0">
                    <a:solidFill>
                      <a:schemeClr val="tx1"/>
                    </a:solidFill>
                  </a:rPr>
                  <a:t>The height of a RB-tree with n non-NIL nodes </a:t>
                </a:r>
                <a:br>
                  <a:rPr lang="en-US" sz="3200" dirty="0">
                    <a:solidFill>
                      <a:schemeClr val="tx1"/>
                    </a:solidFill>
                  </a:rPr>
                </a:br>
                <a:r>
                  <a:rPr lang="en-US" sz="3200" dirty="0">
                    <a:solidFill>
                      <a:schemeClr val="tx1"/>
                    </a:solidFill>
                  </a:rPr>
                  <a:t>is at most </a:t>
                </a:r>
                <a14:m>
                  <m:oMath xmlns:m="http://schemas.openxmlformats.org/officeDocument/2006/math">
                    <m:r>
                      <a:rPr lang="en-US" sz="3200">
                        <a:solidFill>
                          <a:schemeClr val="tx1"/>
                        </a:solidFill>
                        <a:latin typeface="Cambria Math" charset="0"/>
                      </a:rPr>
                      <m:t>2</m:t>
                    </m:r>
                    <m:r>
                      <m:rPr>
                        <m:sty m:val="p"/>
                      </m:rPr>
                      <a:rPr lang="en-US" sz="3200">
                        <a:solidFill>
                          <a:schemeClr val="tx1"/>
                        </a:solidFill>
                        <a:latin typeface="Cambria Math" charset="0"/>
                      </a:rPr>
                      <m:t>log</m:t>
                    </m:r>
                    <m:r>
                      <a:rPr lang="en-US" sz="3200" i="1">
                        <a:solidFill>
                          <a:schemeClr val="tx1"/>
                        </a:solidFill>
                        <a:latin typeface="Cambria Math" charset="0"/>
                      </a:rPr>
                      <m:t>⁡(</m:t>
                    </m:r>
                    <m:r>
                      <a:rPr lang="en-US" sz="3200" i="1">
                        <a:solidFill>
                          <a:schemeClr val="tx1"/>
                        </a:solidFill>
                        <a:latin typeface="Cambria Math" charset="0"/>
                      </a:rPr>
                      <m:t>𝑛</m:t>
                    </m:r>
                    <m:r>
                      <a:rPr lang="en-US" sz="3200" i="1">
                        <a:solidFill>
                          <a:schemeClr val="tx1"/>
                        </a:solidFill>
                        <a:latin typeface="Cambria Math" charset="0"/>
                      </a:rPr>
                      <m:t>+1)</m:t>
                    </m:r>
                  </m:oMath>
                </a14:m>
                <a:endParaRPr lang="en-US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399631" y="330895"/>
                <a:ext cx="7886700" cy="775657"/>
              </a:xfrm>
              <a:blipFill>
                <a:blip r:embed="rId2"/>
                <a:stretch>
                  <a:fillRect l="-1768" t="-27419" b="-370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9112" y="1440757"/>
            <a:ext cx="4711731" cy="4351338"/>
          </a:xfrm>
        </p:spPr>
        <p:txBody>
          <a:bodyPr>
            <a:normAutofit/>
          </a:bodyPr>
          <a:lstStyle/>
          <a:p>
            <a:pPr marL="228600" lvl="1">
              <a:spcBef>
                <a:spcPts val="1000"/>
              </a:spcBef>
            </a:pPr>
            <a:r>
              <a:rPr lang="en-US" sz="2000" dirty="0"/>
              <a:t>Define b(x) to be the number of black nodes in any path from x to NIL. </a:t>
            </a:r>
          </a:p>
          <a:p>
            <a:pPr marL="685800" lvl="2">
              <a:spcBef>
                <a:spcPts val="1000"/>
              </a:spcBef>
            </a:pPr>
            <a:r>
              <a:rPr lang="en-US" sz="1800" dirty="0"/>
              <a:t>(excluding x, including NIL).</a:t>
            </a:r>
          </a:p>
          <a:p>
            <a:r>
              <a:rPr lang="en-US" sz="2400" dirty="0"/>
              <a:t>Claim:</a:t>
            </a:r>
          </a:p>
          <a:p>
            <a:pPr lvl="1"/>
            <a:r>
              <a:rPr lang="en-US" sz="2000" dirty="0"/>
              <a:t>There are at least 2</a:t>
            </a:r>
            <a:r>
              <a:rPr lang="en-US" sz="2000" baseline="30000" dirty="0"/>
              <a:t>b(x)</a:t>
            </a:r>
            <a:r>
              <a:rPr lang="en-US" sz="2000" dirty="0"/>
              <a:t> </a:t>
            </a:r>
            <a:r>
              <a:rPr lang="mr-IN" sz="2000" dirty="0"/>
              <a:t>–</a:t>
            </a:r>
            <a:r>
              <a:rPr lang="en-US" sz="2000" dirty="0"/>
              <a:t> 1 non-NIL nodes in the subtree underneath x.  (Including x).</a:t>
            </a:r>
          </a:p>
          <a:p>
            <a:r>
              <a:rPr lang="en-US" sz="2000" dirty="0"/>
              <a:t>[Proof by induction </a:t>
            </a:r>
            <a:r>
              <a:rPr lang="mr-IN" sz="2000" dirty="0"/>
              <a:t>–</a:t>
            </a:r>
            <a:r>
              <a:rPr lang="en-US" sz="2000" dirty="0"/>
              <a:t> on board if time]</a:t>
            </a:r>
          </a:p>
        </p:txBody>
      </p:sp>
      <p:sp>
        <p:nvSpPr>
          <p:cNvPr id="8" name="Rectangle 7"/>
          <p:cNvSpPr/>
          <p:nvPr/>
        </p:nvSpPr>
        <p:spPr>
          <a:xfrm>
            <a:off x="7797753" y="1702351"/>
            <a:ext cx="598330" cy="547518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2000">
                <a:srgbClr val="C00000"/>
              </a:gs>
              <a:gs pos="100000">
                <a:srgbClr val="FF0000"/>
              </a:gs>
            </a:gsLst>
            <a:lin ang="21000000" scaled="0"/>
            <a:tileRect/>
          </a:gra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967442" y="1743300"/>
            <a:ext cx="598330" cy="547518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2000">
                <a:srgbClr val="C00000"/>
              </a:gs>
              <a:gs pos="100000">
                <a:srgbClr val="FF0000"/>
              </a:gs>
            </a:gsLst>
            <a:lin ang="21000000" scaled="0"/>
            <a:tileRect/>
          </a:gra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919480" y="840763"/>
            <a:ext cx="598330" cy="547518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2000">
                <a:srgbClr val="C00000"/>
              </a:gs>
              <a:gs pos="100000">
                <a:srgbClr val="FF0000"/>
              </a:gs>
            </a:gsLst>
            <a:lin ang="21000000" scaled="0"/>
            <a:tileRect/>
          </a:gra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bg1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7218645" y="1388281"/>
            <a:ext cx="878273" cy="314071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266607" y="1388281"/>
            <a:ext cx="952038" cy="355019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riangle 19"/>
          <p:cNvSpPr/>
          <p:nvPr/>
        </p:nvSpPr>
        <p:spPr>
          <a:xfrm>
            <a:off x="7414838" y="2249869"/>
            <a:ext cx="1321257" cy="1446451"/>
          </a:xfrm>
          <a:prstGeom prst="triangle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5605978" y="2293206"/>
            <a:ext cx="1321257" cy="1446451"/>
          </a:xfrm>
          <a:prstGeom prst="triangle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/>
              <p:cNvSpPr txBox="1"/>
              <p:nvPr/>
            </p:nvSpPr>
            <p:spPr>
              <a:xfrm>
                <a:off x="276751" y="4259542"/>
                <a:ext cx="8679976" cy="33314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Then: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charset="0"/>
                        </a:rPr>
                        <m:t>𝑛</m:t>
                      </m:r>
                      <m:r>
                        <a:rPr lang="en-US" sz="2800" b="0" i="1" smtClean="0">
                          <a:latin typeface="Cambria Math" charset="0"/>
                        </a:rPr>
                        <m:t>≥</m:t>
                      </m:r>
                      <m:sSup>
                        <m:sSupPr>
                          <m:ctrlPr>
                            <a:rPr lang="en-US" sz="2800" b="0" i="1" smtClean="0">
                              <a:solidFill>
                                <a:schemeClr val="accent4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solidFill>
                                <a:schemeClr val="accent4"/>
                              </a:solidFill>
                              <a:latin typeface="Cambria Math" charset="0"/>
                            </a:rPr>
                            <m:t>2</m:t>
                          </m:r>
                        </m:e>
                        <m:sup>
                          <m:r>
                            <a:rPr lang="en-US" sz="2800" b="0" i="1" smtClean="0">
                              <a:solidFill>
                                <a:schemeClr val="accent4"/>
                              </a:solidFill>
                              <a:latin typeface="Cambria Math" charset="0"/>
                            </a:rPr>
                            <m:t>𝑏</m:t>
                          </m:r>
                          <m:d>
                            <m:dPr>
                              <m:ctrlPr>
                                <a:rPr lang="en-US" sz="2800" b="0" i="1" smtClean="0">
                                  <a:solidFill>
                                    <a:schemeClr val="accent4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800" b="0" i="1" smtClean="0">
                                  <a:solidFill>
                                    <a:schemeClr val="accent4"/>
                                  </a:solidFill>
                                  <a:latin typeface="Cambria Math" charset="0"/>
                                </a:rPr>
                                <m:t>𝑟𝑜𝑜𝑡</m:t>
                              </m:r>
                            </m:e>
                          </m:d>
                        </m:sup>
                      </m:sSup>
                      <m:r>
                        <a:rPr lang="en-US" sz="2800" b="0" i="1" smtClean="0">
                          <a:solidFill>
                            <a:schemeClr val="accent4"/>
                          </a:solidFill>
                          <a:latin typeface="Cambria Math" charset="0"/>
                        </a:rPr>
                        <m:t> −1</m:t>
                      </m:r>
                    </m:oMath>
                  </m:oMathPara>
                </a14:m>
                <a:endParaRPr lang="en-US" sz="2800" b="0" i="1" dirty="0">
                  <a:solidFill>
                    <a:schemeClr val="accent4"/>
                  </a:solidFill>
                  <a:latin typeface="Cambria Math" charset="0"/>
                </a:endParaRPr>
              </a:p>
              <a:p>
                <a:r>
                  <a:rPr lang="en-US" sz="2800" b="0" dirty="0"/>
                  <a:t>  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charset="0"/>
                      </a:rPr>
                      <m:t>≥</m:t>
                    </m:r>
                    <m:sSup>
                      <m:sSupPr>
                        <m:ctrlPr>
                          <a:rPr lang="en-US" sz="2800" b="0" i="1" smtClean="0">
                            <a:solidFill>
                              <a:srgbClr val="FF61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smtClean="0">
                            <a:solidFill>
                              <a:srgbClr val="FF6100"/>
                            </a:solidFill>
                            <a:latin typeface="Cambria Math" charset="0"/>
                          </a:rPr>
                          <m:t>2</m:t>
                        </m:r>
                      </m:e>
                      <m:sup>
                        <m:f>
                          <m:fPr>
                            <m:type m:val="skw"/>
                            <m:ctrlPr>
                              <a:rPr lang="en-US" sz="2800" b="0" i="1" smtClean="0">
                                <a:solidFill>
                                  <a:srgbClr val="FF61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b="0" i="1" smtClean="0">
                                <a:solidFill>
                                  <a:srgbClr val="FF6100"/>
                                </a:solidFill>
                                <a:latin typeface="Cambria Math" charset="0"/>
                              </a:rPr>
                              <m:t>h𝑒𝑖𝑔h𝑡</m:t>
                            </m:r>
                          </m:num>
                          <m:den>
                            <m:r>
                              <a:rPr lang="en-US" sz="2800" b="0" i="1" smtClean="0">
                                <a:solidFill>
                                  <a:srgbClr val="FF6100"/>
                                </a:solidFill>
                                <a:latin typeface="Cambria Math" charset="0"/>
                              </a:rPr>
                              <m:t>2</m:t>
                            </m:r>
                          </m:den>
                        </m:f>
                        <m:r>
                          <a:rPr lang="en-US" sz="2800" b="0" i="1" smtClean="0">
                            <a:solidFill>
                              <a:srgbClr val="FF6100"/>
                            </a:solidFill>
                            <a:latin typeface="Cambria Math" charset="0"/>
                          </a:rPr>
                          <m:t> </m:t>
                        </m:r>
                      </m:sup>
                    </m:sSup>
                    <m:r>
                      <a:rPr lang="en-US" sz="2800" b="0" i="1" smtClean="0">
                        <a:solidFill>
                          <a:srgbClr val="FF6100"/>
                        </a:solidFill>
                        <a:latin typeface="Cambria Math" charset="0"/>
                      </a:rPr>
                      <m:t> −1</m:t>
                    </m:r>
                  </m:oMath>
                </a14:m>
                <a:endParaRPr lang="en-US" sz="2800" b="0" dirty="0">
                  <a:solidFill>
                    <a:srgbClr val="FF6100"/>
                  </a:solidFill>
                </a:endParaRPr>
              </a:p>
              <a:p>
                <a:r>
                  <a:rPr lang="en-US" sz="2400" dirty="0"/>
                  <a:t>R</a:t>
                </a:r>
                <a:r>
                  <a:rPr lang="en-US" sz="2400" b="0" dirty="0"/>
                  <a:t>earranging: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𝑛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+1≥</m:t>
                      </m:r>
                      <m:sSup>
                        <m:sSupPr>
                          <m:ctrlP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2</m:t>
                          </m:r>
                        </m:e>
                        <m:sup>
                          <m:f>
                            <m:fPr>
                              <m:type m:val="skw"/>
                              <m:ctrlP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h𝑒𝑖𝑔h𝑡</m:t>
                              </m:r>
                            </m:num>
                            <m:den>
                              <m:r>
                                <a:rPr lang="en-US" sz="28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</a:rPr>
                                <m:t>2</m:t>
                              </m:r>
                            </m:den>
                          </m:f>
                          <m:r>
                            <a:rPr lang="en-US" sz="2800" b="0" i="1" smtClean="0">
                              <a:solidFill>
                                <a:schemeClr val="tx1"/>
                              </a:solidFill>
                              <a:latin typeface="Cambria Math" charset="0"/>
                            </a:rPr>
                            <m:t> </m:t>
                          </m:r>
                        </m:sup>
                      </m:sSup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 ⇒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h𝑒𝑖𝑔h𝑡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≤</m:t>
                      </m:r>
                      <m:r>
                        <a:rPr lang="en-US" sz="2800" b="0" i="0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2</m:t>
                      </m:r>
                      <m:r>
                        <m:rPr>
                          <m:sty m:val="p"/>
                        </m:rPr>
                        <a:rPr lang="en-US" sz="2800" b="0" i="0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log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⁡(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𝑛</m:t>
                      </m:r>
                      <m:r>
                        <a:rPr lang="en-US" sz="2800" b="0" i="1" smtClean="0">
                          <a:solidFill>
                            <a:schemeClr val="tx1"/>
                          </a:solidFill>
                          <a:latin typeface="Cambria Math" charset="0"/>
                        </a:rPr>
                        <m:t>+1)</m:t>
                      </m:r>
                    </m:oMath>
                  </m:oMathPara>
                </a14:m>
                <a:endParaRPr lang="en-US" sz="2800" b="0" dirty="0">
                  <a:solidFill>
                    <a:schemeClr val="tx1"/>
                  </a:solidFill>
                </a:endParaRPr>
              </a:p>
              <a:p>
                <a:pPr algn="ctr"/>
                <a:endParaRPr lang="en-US" sz="2800" b="0" dirty="0">
                  <a:solidFill>
                    <a:schemeClr val="tx1"/>
                  </a:solidFill>
                </a:endParaRPr>
              </a:p>
              <a:p>
                <a:pPr algn="ctr"/>
                <a:endParaRPr lang="en-US" sz="2800" dirty="0"/>
              </a:p>
            </p:txBody>
          </p:sp>
        </mc:Choice>
        <mc:Fallback xmlns="">
          <p:sp>
            <p:nvSpPr>
              <p:cNvPr id="22" name="TextBox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751" y="4259542"/>
                <a:ext cx="8679976" cy="3331489"/>
              </a:xfrm>
              <a:prstGeom prst="rect">
                <a:avLst/>
              </a:prstGeom>
              <a:blipFill>
                <a:blip r:embed="rId3"/>
                <a:stretch>
                  <a:fillRect l="-1023" t="-11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TextBox 24"/>
          <p:cNvSpPr txBox="1"/>
          <p:nvPr/>
        </p:nvSpPr>
        <p:spPr>
          <a:xfrm>
            <a:off x="7517810" y="871212"/>
            <a:ext cx="312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521588" y="1823761"/>
            <a:ext cx="476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27" name="Freeform 26"/>
          <p:cNvSpPr/>
          <p:nvPr/>
        </p:nvSpPr>
        <p:spPr>
          <a:xfrm>
            <a:off x="6095432" y="1187355"/>
            <a:ext cx="1096938" cy="2729552"/>
          </a:xfrm>
          <a:custGeom>
            <a:avLst/>
            <a:gdLst>
              <a:gd name="connsiteX0" fmla="*/ 1096938 w 1096938"/>
              <a:gd name="connsiteY0" fmla="*/ 0 h 2729552"/>
              <a:gd name="connsiteX1" fmla="*/ 114299 w 1096938"/>
              <a:gd name="connsiteY1" fmla="*/ 641445 h 2729552"/>
              <a:gd name="connsiteX2" fmla="*/ 46061 w 1096938"/>
              <a:gd name="connsiteY2" fmla="*/ 1091821 h 2729552"/>
              <a:gd name="connsiteX3" fmla="*/ 346311 w 1096938"/>
              <a:gd name="connsiteY3" fmla="*/ 1596788 h 2729552"/>
              <a:gd name="connsiteX4" fmla="*/ 127947 w 1096938"/>
              <a:gd name="connsiteY4" fmla="*/ 1951630 h 2729552"/>
              <a:gd name="connsiteX5" fmla="*/ 32413 w 1096938"/>
              <a:gd name="connsiteY5" fmla="*/ 2156346 h 2729552"/>
              <a:gd name="connsiteX6" fmla="*/ 291720 w 1096938"/>
              <a:gd name="connsiteY6" fmla="*/ 2374711 h 2729552"/>
              <a:gd name="connsiteX7" fmla="*/ 400902 w 1096938"/>
              <a:gd name="connsiteY7" fmla="*/ 2620370 h 2729552"/>
              <a:gd name="connsiteX8" fmla="*/ 305368 w 1096938"/>
              <a:gd name="connsiteY8" fmla="*/ 2729552 h 272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96938" h="2729552">
                <a:moveTo>
                  <a:pt x="1096938" y="0"/>
                </a:moveTo>
                <a:cubicBezTo>
                  <a:pt x="693191" y="229737"/>
                  <a:pt x="289445" y="459475"/>
                  <a:pt x="114299" y="641445"/>
                </a:cubicBezTo>
                <a:cubicBezTo>
                  <a:pt x="-60847" y="823415"/>
                  <a:pt x="7392" y="932597"/>
                  <a:pt x="46061" y="1091821"/>
                </a:cubicBezTo>
                <a:cubicBezTo>
                  <a:pt x="84730" y="1251045"/>
                  <a:pt x="332663" y="1453487"/>
                  <a:pt x="346311" y="1596788"/>
                </a:cubicBezTo>
                <a:cubicBezTo>
                  <a:pt x="359959" y="1740089"/>
                  <a:pt x="180263" y="1858370"/>
                  <a:pt x="127947" y="1951630"/>
                </a:cubicBezTo>
                <a:cubicBezTo>
                  <a:pt x="75631" y="2044890"/>
                  <a:pt x="5118" y="2085833"/>
                  <a:pt x="32413" y="2156346"/>
                </a:cubicBezTo>
                <a:cubicBezTo>
                  <a:pt x="59708" y="2226859"/>
                  <a:pt x="230305" y="2297374"/>
                  <a:pt x="291720" y="2374711"/>
                </a:cubicBezTo>
                <a:cubicBezTo>
                  <a:pt x="353135" y="2452048"/>
                  <a:pt x="398627" y="2561230"/>
                  <a:pt x="400902" y="2620370"/>
                </a:cubicBezTo>
                <a:cubicBezTo>
                  <a:pt x="403177" y="2679510"/>
                  <a:pt x="305368" y="2729552"/>
                  <a:pt x="305368" y="2729552"/>
                </a:cubicBezTo>
              </a:path>
            </a:pathLst>
          </a:custGeom>
          <a:noFill/>
          <a:ln w="73025">
            <a:solidFill>
              <a:srgbClr val="B049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6340372" y="2813306"/>
            <a:ext cx="225400" cy="15978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028171" y="3224698"/>
            <a:ext cx="225400" cy="15978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408888" y="3616426"/>
            <a:ext cx="225400" cy="15978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002307" y="1970478"/>
            <a:ext cx="225400" cy="15978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3464605" y="4702134"/>
            <a:ext cx="1756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using the Claim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455593" y="5242783"/>
            <a:ext cx="4707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6100"/>
                </a:solidFill>
              </a:rPr>
              <a:t>b(root) &gt;= height/2 because of </a:t>
            </a:r>
            <a:r>
              <a:rPr lang="en-US" dirty="0" err="1">
                <a:solidFill>
                  <a:srgbClr val="FF6100"/>
                </a:solidFill>
              </a:rPr>
              <a:t>RBTree</a:t>
            </a:r>
            <a:r>
              <a:rPr lang="en-US" dirty="0">
                <a:solidFill>
                  <a:srgbClr val="FF6100"/>
                </a:solidFill>
              </a:rPr>
              <a:t> rules.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9671" y="-16834"/>
            <a:ext cx="1106668" cy="1331721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7517810" y="1841113"/>
            <a:ext cx="476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156977" y="3910974"/>
            <a:ext cx="543857" cy="30034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NIL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9B57B-3F7A-3D49-9238-31C913282E08}"/>
              </a:ext>
            </a:extLst>
          </p:cNvPr>
          <p:cNvSpPr txBox="1"/>
          <p:nvPr/>
        </p:nvSpPr>
        <p:spPr>
          <a:xfrm>
            <a:off x="5499652" y="4243131"/>
            <a:ext cx="3622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Claim: at least 2</a:t>
            </a:r>
            <a:r>
              <a:rPr lang="en-US" baseline="30000" dirty="0">
                <a:solidFill>
                  <a:schemeClr val="accent2">
                    <a:lumMod val="75000"/>
                  </a:schemeClr>
                </a:solidFill>
              </a:rPr>
              <a:t>b(x)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mr-IN" dirty="0">
                <a:solidFill>
                  <a:schemeClr val="accent2">
                    <a:lumMod val="75000"/>
                  </a:schemeClr>
                </a:solidFill>
              </a:rPr>
              <a:t>–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1 nodes in this WHOLE subtree (of any color).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B46E778-0160-5342-98EA-61D853287227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7253915" y="3817299"/>
            <a:ext cx="56782" cy="425832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DB9173B-F495-6C4E-A37D-FA80744610E8}"/>
              </a:ext>
            </a:extLst>
          </p:cNvPr>
          <p:cNvSpPr txBox="1"/>
          <p:nvPr/>
        </p:nvSpPr>
        <p:spPr>
          <a:xfrm>
            <a:off x="7899671" y="4889462"/>
            <a:ext cx="1057056" cy="10618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F0000"/>
                </a:solidFill>
              </a:rPr>
              <a:t>NOTE: I goofed up badly in lecture on this slide – the green blob was all wrong and I didn’t notice for way too long.  Sorry!</a:t>
            </a:r>
          </a:p>
        </p:txBody>
      </p:sp>
    </p:spTree>
    <p:extLst>
      <p:ext uri="{BB962C8B-B14F-4D97-AF65-F5344CB8AC3E}">
        <p14:creationId xmlns:p14="http://schemas.microsoft.com/office/powerpoint/2010/main" val="32587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 uiExpand="1" build="p"/>
      <p:bldP spid="22" grpId="0" uiExpand="1" build="p" bldLvl="3"/>
      <p:bldP spid="27" grpId="0" animBg="1"/>
      <p:bldP spid="28" grpId="0" animBg="1"/>
      <p:bldP spid="29" grpId="0" animBg="1"/>
      <p:bldP spid="30" grpId="0" animBg="1"/>
      <p:bldP spid="31" grpId="0" animBg="1"/>
      <p:bldP spid="32" grpId="0"/>
      <p:bldP spid="33" grpId="0"/>
      <p:bldP spid="23" grpId="0" animBg="1"/>
      <p:bldP spid="6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06D65-6FC0-AF46-BB5F-8E568A88A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great!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5261C-A985-094C-9578-DAF8B3A734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SEARCH in an </a:t>
            </a:r>
            <a:r>
              <a:rPr lang="en-US" dirty="0" err="1"/>
              <a:t>RBTree</a:t>
            </a:r>
            <a:r>
              <a:rPr lang="en-US" dirty="0"/>
              <a:t> is immediately O(log(n)), since the depth of an </a:t>
            </a:r>
            <a:r>
              <a:rPr lang="en-US" dirty="0" err="1"/>
              <a:t>RBTree</a:t>
            </a:r>
            <a:r>
              <a:rPr lang="en-US" dirty="0"/>
              <a:t> is O(log(n)).</a:t>
            </a:r>
          </a:p>
          <a:p>
            <a:endParaRPr lang="en-US" dirty="0"/>
          </a:p>
          <a:p>
            <a:r>
              <a:rPr lang="en-US" dirty="0"/>
              <a:t>What about INSERT/DELETE?</a:t>
            </a:r>
          </a:p>
          <a:p>
            <a:pPr lvl="1"/>
            <a:r>
              <a:rPr lang="en-US" dirty="0">
                <a:solidFill>
                  <a:schemeClr val="accent4"/>
                </a:solidFill>
              </a:rPr>
              <a:t>Turns out, you can INSERT and DELETE items from an </a:t>
            </a:r>
            <a:r>
              <a:rPr lang="en-US" dirty="0" err="1">
                <a:solidFill>
                  <a:schemeClr val="accent4"/>
                </a:solidFill>
              </a:rPr>
              <a:t>RBTree</a:t>
            </a:r>
            <a:r>
              <a:rPr lang="en-US" dirty="0">
                <a:solidFill>
                  <a:schemeClr val="accent4"/>
                </a:solidFill>
              </a:rPr>
              <a:t> in time </a:t>
            </a:r>
            <a:r>
              <a:rPr lang="en-US">
                <a:solidFill>
                  <a:schemeClr val="accent4"/>
                </a:solidFill>
              </a:rPr>
              <a:t>O(log</a:t>
            </a:r>
            <a:r>
              <a:rPr lang="en-US" dirty="0">
                <a:solidFill>
                  <a:schemeClr val="accent4"/>
                </a:solidFill>
              </a:rPr>
              <a:t>(n)), while maintaining the </a:t>
            </a:r>
            <a:r>
              <a:rPr lang="en-US" dirty="0" err="1">
                <a:solidFill>
                  <a:schemeClr val="accent4"/>
                </a:solidFill>
              </a:rPr>
              <a:t>RBTree</a:t>
            </a:r>
            <a:r>
              <a:rPr lang="en-US" dirty="0">
                <a:solidFill>
                  <a:schemeClr val="accent4"/>
                </a:solidFill>
              </a:rPr>
              <a:t> property.</a:t>
            </a:r>
          </a:p>
        </p:txBody>
      </p:sp>
    </p:spTree>
    <p:extLst>
      <p:ext uri="{BB962C8B-B14F-4D97-AF65-F5344CB8AC3E}">
        <p14:creationId xmlns:p14="http://schemas.microsoft.com/office/powerpoint/2010/main" val="278649050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INSERT/DELETE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8700" y="1803423"/>
            <a:ext cx="8377504" cy="4870587"/>
          </a:xfrm>
        </p:spPr>
        <p:txBody>
          <a:bodyPr>
            <a:normAutofit/>
          </a:bodyPr>
          <a:lstStyle/>
          <a:p>
            <a:r>
              <a:rPr lang="en-US" dirty="0"/>
              <a:t>For the rest of lecture [if time], we’ll sketch how to do INSERT/DELETE for </a:t>
            </a:r>
            <a:r>
              <a:rPr lang="en-US" dirty="0" err="1"/>
              <a:t>RBTrees</a:t>
            </a:r>
            <a:r>
              <a:rPr lang="en-US" dirty="0"/>
              <a:t>.</a:t>
            </a:r>
          </a:p>
          <a:p>
            <a:pPr lvl="1"/>
            <a:r>
              <a:rPr lang="en-US" dirty="0">
                <a:solidFill>
                  <a:schemeClr val="accent4"/>
                </a:solidFill>
              </a:rPr>
              <a:t>See CLRS for more details if you are interested.</a:t>
            </a:r>
            <a:endParaRPr lang="en-US" dirty="0"/>
          </a:p>
          <a:p>
            <a:r>
              <a:rPr lang="en-US" dirty="0"/>
              <a:t>You are </a:t>
            </a:r>
            <a:r>
              <a:rPr lang="en-US" b="1" dirty="0"/>
              <a:t>not responsible </a:t>
            </a:r>
            <a:r>
              <a:rPr lang="en-US" dirty="0"/>
              <a:t>for the details of INSERT/DELETE for </a:t>
            </a:r>
            <a:r>
              <a:rPr lang="en-US" dirty="0" err="1"/>
              <a:t>RBTrees</a:t>
            </a:r>
            <a:r>
              <a:rPr lang="en-US" dirty="0"/>
              <a:t> for this class.</a:t>
            </a:r>
          </a:p>
          <a:p>
            <a:pPr lvl="1"/>
            <a:r>
              <a:rPr lang="en-US" dirty="0">
                <a:solidFill>
                  <a:schemeClr val="accent4"/>
                </a:solidFill>
              </a:rPr>
              <a:t>You should know what the “proxy for balance” property is and why it ensures approximate balance.</a:t>
            </a:r>
          </a:p>
          <a:p>
            <a:pPr lvl="1"/>
            <a:r>
              <a:rPr lang="en-US" dirty="0">
                <a:solidFill>
                  <a:schemeClr val="accent4"/>
                </a:solidFill>
              </a:rPr>
              <a:t>You should know </a:t>
            </a:r>
            <a:r>
              <a:rPr lang="en-US" b="1" dirty="0">
                <a:solidFill>
                  <a:schemeClr val="accent4"/>
                </a:solidFill>
              </a:rPr>
              <a:t>that</a:t>
            </a:r>
            <a:r>
              <a:rPr lang="en-US" dirty="0">
                <a:solidFill>
                  <a:schemeClr val="accent4"/>
                </a:solidFill>
              </a:rPr>
              <a:t> this property can be efficiently maintained, but you do not need to know the details of how.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A22B75-EF04-B148-B61F-293DD9E556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6900" y="1803423"/>
            <a:ext cx="898543" cy="943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84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INSERT: Many cases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250776" y="1750448"/>
            <a:ext cx="1482686" cy="1875535"/>
            <a:chOff x="5449062" y="3271196"/>
            <a:chExt cx="2463188" cy="3171595"/>
          </a:xfrm>
        </p:grpSpPr>
        <p:sp>
          <p:nvSpPr>
            <p:cNvPr id="5" name="Rectangle 4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8" name="Straight Connector 7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riangle 9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" name="Triangle 10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3922338" y="1750448"/>
            <a:ext cx="1482686" cy="1875535"/>
            <a:chOff x="5449062" y="3271196"/>
            <a:chExt cx="2463188" cy="3171595"/>
          </a:xfrm>
        </p:grpSpPr>
        <p:sp>
          <p:nvSpPr>
            <p:cNvPr id="14" name="Rectangle 13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riangle 18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0" name="Triangle 19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21" name="Straight Connector 20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6539331" y="1750448"/>
            <a:ext cx="1482686" cy="1875535"/>
            <a:chOff x="5449062" y="3271196"/>
            <a:chExt cx="2463188" cy="3171595"/>
          </a:xfrm>
        </p:grpSpPr>
        <p:sp>
          <p:nvSpPr>
            <p:cNvPr id="23" name="Rectangle 22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26" name="Straight Connector 25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riangle 27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9" name="Triangle 28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30" name="Straight Connector 29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ight Arrow 30"/>
          <p:cNvSpPr/>
          <p:nvPr/>
        </p:nvSpPr>
        <p:spPr>
          <a:xfrm rot="19235270">
            <a:off x="591739" y="2887731"/>
            <a:ext cx="742950" cy="365286"/>
          </a:xfrm>
          <a:prstGeom prst="rightArrow">
            <a:avLst/>
          </a:prstGeom>
          <a:solidFill>
            <a:srgbClr val="B049F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/>
          <p:cNvSpPr/>
          <p:nvPr/>
        </p:nvSpPr>
        <p:spPr>
          <a:xfrm rot="19235270">
            <a:off x="3286668" y="2910395"/>
            <a:ext cx="742950" cy="365286"/>
          </a:xfrm>
          <a:prstGeom prst="rightArrow">
            <a:avLst/>
          </a:prstGeom>
          <a:solidFill>
            <a:srgbClr val="B049F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9235270">
            <a:off x="5881104" y="2887730"/>
            <a:ext cx="742950" cy="365286"/>
          </a:xfrm>
          <a:prstGeom prst="rightArrow">
            <a:avLst/>
          </a:prstGeom>
          <a:solidFill>
            <a:srgbClr val="B049F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560252" y="4108246"/>
            <a:ext cx="8471013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/>
              <a:t>Suppose we want to insert 0 </a:t>
            </a:r>
            <a:r>
              <a:rPr lang="en-US" sz="2800" b="1" dirty="0">
                <a:solidFill>
                  <a:srgbClr val="B049FD"/>
                </a:solidFill>
              </a:rPr>
              <a:t>here</a:t>
            </a:r>
            <a:r>
              <a:rPr lang="en-US" sz="2800" dirty="0"/>
              <a:t>.</a:t>
            </a:r>
          </a:p>
          <a:p>
            <a:pPr marL="742950" lvl="1" indent="-285750">
              <a:buFont typeface="Arial" charset="0"/>
              <a:buChar char="•"/>
            </a:pPr>
            <a:endParaRPr lang="en-US" sz="2400" dirty="0"/>
          </a:p>
          <a:p>
            <a:pPr marL="285750" indent="-285750">
              <a:buFont typeface="Arial" charset="0"/>
              <a:buChar char="•"/>
            </a:pPr>
            <a:r>
              <a:rPr lang="en-US" sz="2800" dirty="0"/>
              <a:t>There are 3 “important” cases for different colorings of the existing tree, and there are 9 more cases for all of the various symmetries of these 3 cases.</a:t>
            </a:r>
          </a:p>
        </p:txBody>
      </p:sp>
    </p:spTree>
    <p:extLst>
      <p:ext uri="{BB962C8B-B14F-4D97-AF65-F5344CB8AC3E}">
        <p14:creationId xmlns:p14="http://schemas.microsoft.com/office/powerpoint/2010/main" val="1722568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 animBg="1"/>
      <p:bldP spid="34" grpId="0" uiExpand="1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0676" y="173262"/>
            <a:ext cx="5824807" cy="1325563"/>
          </a:xfrm>
        </p:spPr>
        <p:txBody>
          <a:bodyPr/>
          <a:lstStyle/>
          <a:p>
            <a:r>
              <a:rPr lang="en-US" dirty="0"/>
              <a:t>INSERT: Case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03526"/>
            <a:ext cx="7886700" cy="97735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Make a new </a:t>
            </a:r>
            <a:r>
              <a:rPr lang="en-US" b="1" dirty="0">
                <a:solidFill>
                  <a:srgbClr val="C00000"/>
                </a:solidFill>
              </a:rPr>
              <a:t>red node</a:t>
            </a:r>
            <a:r>
              <a:rPr lang="en-US" dirty="0">
                <a:solidFill>
                  <a:srgbClr val="C00000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Insert it as you would normally.</a:t>
            </a:r>
          </a:p>
        </p:txBody>
      </p:sp>
      <p:sp>
        <p:nvSpPr>
          <p:cNvPr id="5" name="Rectangle 4"/>
          <p:cNvSpPr/>
          <p:nvPr/>
        </p:nvSpPr>
        <p:spPr>
          <a:xfrm>
            <a:off x="2890413" y="4115081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6" name="Rectangle 5"/>
          <p:cNvSpPr/>
          <p:nvPr/>
        </p:nvSpPr>
        <p:spPr>
          <a:xfrm>
            <a:off x="1253920" y="4115081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2081837" y="3083431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6</a:t>
            </a:r>
          </a:p>
        </p:txBody>
      </p:sp>
      <p:cxnSp>
        <p:nvCxnSpPr>
          <p:cNvPr id="10" name="Straight Connector 9"/>
          <p:cNvCxnSpPr>
            <a:stCxn id="7" idx="2"/>
            <a:endCxn id="6" idx="0"/>
          </p:cNvCxnSpPr>
          <p:nvPr/>
        </p:nvCxnSpPr>
        <p:spPr>
          <a:xfrm flipH="1">
            <a:off x="1559956" y="3788566"/>
            <a:ext cx="827917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7" idx="2"/>
            <a:endCxn id="5" idx="0"/>
          </p:cNvCxnSpPr>
          <p:nvPr/>
        </p:nvCxnSpPr>
        <p:spPr>
          <a:xfrm>
            <a:off x="2387873" y="3788566"/>
            <a:ext cx="80857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823792" y="2839532"/>
            <a:ext cx="3087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Example: insert 0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41848" y="5151432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0</a:t>
            </a:r>
          </a:p>
        </p:txBody>
      </p:sp>
      <p:cxnSp>
        <p:nvCxnSpPr>
          <p:cNvPr id="31" name="Straight Connector 30"/>
          <p:cNvCxnSpPr>
            <a:stCxn id="6" idx="2"/>
            <a:endCxn id="30" idx="0"/>
          </p:cNvCxnSpPr>
          <p:nvPr/>
        </p:nvCxnSpPr>
        <p:spPr>
          <a:xfrm flipH="1">
            <a:off x="947884" y="4820216"/>
            <a:ext cx="612072" cy="331216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3792" y="3565356"/>
            <a:ext cx="2704369" cy="2769423"/>
          </a:xfrm>
          <a:prstGeom prst="rect">
            <a:avLst/>
          </a:prstGeom>
        </p:spPr>
      </p:pic>
      <p:sp>
        <p:nvSpPr>
          <p:cNvPr id="44" name="Triangle 43"/>
          <p:cNvSpPr/>
          <p:nvPr/>
        </p:nvSpPr>
        <p:spPr>
          <a:xfrm>
            <a:off x="2602496" y="4820216"/>
            <a:ext cx="1114612" cy="1434810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riangle 44"/>
          <p:cNvSpPr/>
          <p:nvPr/>
        </p:nvSpPr>
        <p:spPr>
          <a:xfrm>
            <a:off x="1544803" y="5146731"/>
            <a:ext cx="642377" cy="981168"/>
          </a:xfrm>
          <a:prstGeom prst="triangle">
            <a:avLst/>
          </a:prstGeom>
          <a:solidFill>
            <a:schemeClr val="accent6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>
            <a:stCxn id="6" idx="2"/>
            <a:endCxn id="45" idx="0"/>
          </p:cNvCxnSpPr>
          <p:nvPr/>
        </p:nvCxnSpPr>
        <p:spPr>
          <a:xfrm>
            <a:off x="1559956" y="4820216"/>
            <a:ext cx="30603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6736258" y="2082691"/>
            <a:ext cx="2889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if it looks like this?</a:t>
            </a:r>
          </a:p>
        </p:txBody>
      </p:sp>
      <p:grpSp>
        <p:nvGrpSpPr>
          <p:cNvPr id="50" name="Group 49"/>
          <p:cNvGrpSpPr/>
          <p:nvPr/>
        </p:nvGrpSpPr>
        <p:grpSpPr>
          <a:xfrm>
            <a:off x="7369218" y="140484"/>
            <a:ext cx="1482686" cy="1875535"/>
            <a:chOff x="5449062" y="3271196"/>
            <a:chExt cx="2463188" cy="3171595"/>
          </a:xfrm>
        </p:grpSpPr>
        <p:sp>
          <p:nvSpPr>
            <p:cNvPr id="51" name="Rectangle 50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54" name="Straight Connector 53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riangle 55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57" name="Triangle 56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58" name="Straight Connector 57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33893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INSERT: Many cases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250776" y="1750448"/>
            <a:ext cx="1482686" cy="1875535"/>
            <a:chOff x="5449062" y="3271196"/>
            <a:chExt cx="2463188" cy="3171595"/>
          </a:xfrm>
        </p:grpSpPr>
        <p:sp>
          <p:nvSpPr>
            <p:cNvPr id="5" name="Rectangle 4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8" name="Straight Connector 7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riangle 9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" name="Triangle 10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3922338" y="1750448"/>
            <a:ext cx="1482686" cy="1875535"/>
            <a:chOff x="5449062" y="3271196"/>
            <a:chExt cx="2463188" cy="3171595"/>
          </a:xfrm>
        </p:grpSpPr>
        <p:sp>
          <p:nvSpPr>
            <p:cNvPr id="14" name="Rectangle 13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riangle 18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0" name="Triangle 19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21" name="Straight Connector 20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6539331" y="1750448"/>
            <a:ext cx="1482686" cy="1875535"/>
            <a:chOff x="5449062" y="3271196"/>
            <a:chExt cx="2463188" cy="3171595"/>
          </a:xfrm>
        </p:grpSpPr>
        <p:sp>
          <p:nvSpPr>
            <p:cNvPr id="23" name="Rectangle 22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26" name="Straight Connector 25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riangle 27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9" name="Triangle 28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30" name="Straight Connector 29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ight Arrow 30"/>
          <p:cNvSpPr/>
          <p:nvPr/>
        </p:nvSpPr>
        <p:spPr>
          <a:xfrm rot="19235270">
            <a:off x="591739" y="2887731"/>
            <a:ext cx="742950" cy="365286"/>
          </a:xfrm>
          <a:prstGeom prst="rightArrow">
            <a:avLst/>
          </a:prstGeom>
          <a:solidFill>
            <a:srgbClr val="B049F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/>
          <p:cNvSpPr/>
          <p:nvPr/>
        </p:nvSpPr>
        <p:spPr>
          <a:xfrm rot="19235270">
            <a:off x="3286668" y="2910395"/>
            <a:ext cx="742950" cy="365286"/>
          </a:xfrm>
          <a:prstGeom prst="rightArrow">
            <a:avLst/>
          </a:prstGeom>
          <a:solidFill>
            <a:srgbClr val="B049F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9235270">
            <a:off x="5881104" y="2887730"/>
            <a:ext cx="742950" cy="365286"/>
          </a:xfrm>
          <a:prstGeom prst="rightArrow">
            <a:avLst/>
          </a:prstGeom>
          <a:solidFill>
            <a:srgbClr val="B049F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560253" y="4108246"/>
            <a:ext cx="8308174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/>
              <a:t>Suppose we want to insert 0 </a:t>
            </a:r>
            <a:r>
              <a:rPr lang="en-US" sz="2800" b="1" dirty="0">
                <a:solidFill>
                  <a:srgbClr val="B049FD"/>
                </a:solidFill>
              </a:rPr>
              <a:t>here</a:t>
            </a:r>
            <a:r>
              <a:rPr lang="en-US" sz="2800" dirty="0"/>
              <a:t>.</a:t>
            </a:r>
          </a:p>
          <a:p>
            <a:pPr marL="742950" lvl="1" indent="-285750">
              <a:buFont typeface="Arial" charset="0"/>
              <a:buChar char="•"/>
            </a:pPr>
            <a:endParaRPr lang="en-US" sz="2400" dirty="0"/>
          </a:p>
          <a:p>
            <a:pPr marL="285750" indent="-285750">
              <a:buFont typeface="Arial" charset="0"/>
              <a:buChar char="•"/>
            </a:pPr>
            <a:r>
              <a:rPr lang="en-US" sz="2800" dirty="0"/>
              <a:t>There are 3 “important” cases for different colorings of the existing tree, and there are 9 more cases for all of the various symmetries of these 3 cases.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924" y="1308703"/>
            <a:ext cx="2704369" cy="276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823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03526"/>
            <a:ext cx="7886700" cy="1579905"/>
          </a:xfrm>
        </p:spPr>
        <p:txBody>
          <a:bodyPr>
            <a:normAutofit/>
          </a:bodyPr>
          <a:lstStyle/>
          <a:p>
            <a:r>
              <a:rPr lang="en-US" dirty="0"/>
              <a:t>Make a new </a:t>
            </a:r>
            <a:r>
              <a:rPr lang="en-US" b="1" dirty="0">
                <a:solidFill>
                  <a:srgbClr val="C00000"/>
                </a:solidFill>
              </a:rPr>
              <a:t>red node</a:t>
            </a:r>
            <a:r>
              <a:rPr lang="en-US" dirty="0">
                <a:solidFill>
                  <a:srgbClr val="C00000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Insert it as you would normally.</a:t>
            </a:r>
          </a:p>
          <a:p>
            <a:r>
              <a:rPr lang="en-US" dirty="0">
                <a:solidFill>
                  <a:schemeClr val="accent4"/>
                </a:solidFill>
              </a:rPr>
              <a:t>Fix things up if needed.</a:t>
            </a:r>
          </a:p>
        </p:txBody>
      </p:sp>
      <p:sp>
        <p:nvSpPr>
          <p:cNvPr id="5" name="Rectangle 4"/>
          <p:cNvSpPr/>
          <p:nvPr/>
        </p:nvSpPr>
        <p:spPr>
          <a:xfrm>
            <a:off x="2890413" y="4115081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6" name="Rectangle 5"/>
          <p:cNvSpPr/>
          <p:nvPr/>
        </p:nvSpPr>
        <p:spPr>
          <a:xfrm>
            <a:off x="1253920" y="4115081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2081837" y="3083431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6</a:t>
            </a:r>
          </a:p>
        </p:txBody>
      </p:sp>
      <p:cxnSp>
        <p:nvCxnSpPr>
          <p:cNvPr id="10" name="Straight Connector 9"/>
          <p:cNvCxnSpPr>
            <a:stCxn id="7" idx="2"/>
            <a:endCxn id="6" idx="0"/>
          </p:cNvCxnSpPr>
          <p:nvPr/>
        </p:nvCxnSpPr>
        <p:spPr>
          <a:xfrm flipH="1">
            <a:off x="1559956" y="3788566"/>
            <a:ext cx="827917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7" idx="2"/>
            <a:endCxn id="5" idx="0"/>
          </p:cNvCxnSpPr>
          <p:nvPr/>
        </p:nvCxnSpPr>
        <p:spPr>
          <a:xfrm>
            <a:off x="2387873" y="3788566"/>
            <a:ext cx="80857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823792" y="2839532"/>
            <a:ext cx="30877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Example: insert 0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41848" y="5146731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0</a:t>
            </a:r>
          </a:p>
        </p:txBody>
      </p:sp>
      <p:cxnSp>
        <p:nvCxnSpPr>
          <p:cNvPr id="31" name="Straight Connector 30"/>
          <p:cNvCxnSpPr>
            <a:stCxn id="6" idx="2"/>
            <a:endCxn id="30" idx="0"/>
          </p:cNvCxnSpPr>
          <p:nvPr/>
        </p:nvCxnSpPr>
        <p:spPr>
          <a:xfrm flipH="1">
            <a:off x="947884" y="4820216"/>
            <a:ext cx="612072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2331" y="4115081"/>
            <a:ext cx="2522226" cy="24928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7129207" y="3788566"/>
            <a:ext cx="15646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Copperplate Gothic Bold" charset="0"/>
                <a:ea typeface="Copperplate Gothic Bold" charset="0"/>
                <a:cs typeface="Copperplate Gothic Bold" charset="0"/>
              </a:rPr>
              <a:t>No!</a:t>
            </a:r>
          </a:p>
        </p:txBody>
      </p:sp>
      <p:sp>
        <p:nvSpPr>
          <p:cNvPr id="26" name="Triangle 25"/>
          <p:cNvSpPr/>
          <p:nvPr/>
        </p:nvSpPr>
        <p:spPr>
          <a:xfrm>
            <a:off x="2602496" y="4820216"/>
            <a:ext cx="1114612" cy="1434810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riangle 32"/>
          <p:cNvSpPr/>
          <p:nvPr/>
        </p:nvSpPr>
        <p:spPr>
          <a:xfrm>
            <a:off x="1544803" y="5146731"/>
            <a:ext cx="642377" cy="981168"/>
          </a:xfrm>
          <a:prstGeom prst="triangle">
            <a:avLst/>
          </a:prstGeom>
          <a:solidFill>
            <a:schemeClr val="accent6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Connector 33"/>
          <p:cNvCxnSpPr/>
          <p:nvPr/>
        </p:nvCxnSpPr>
        <p:spPr>
          <a:xfrm>
            <a:off x="1559956" y="4820216"/>
            <a:ext cx="30603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736258" y="2082691"/>
            <a:ext cx="2889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if it looks like this?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7369218" y="140484"/>
            <a:ext cx="1482686" cy="1875535"/>
            <a:chOff x="5449062" y="3271196"/>
            <a:chExt cx="2463188" cy="3171595"/>
          </a:xfrm>
        </p:grpSpPr>
        <p:sp>
          <p:nvSpPr>
            <p:cNvPr id="36" name="Rectangle 35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39" name="Straight Connector 38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riangle 40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43" name="Straight Connector 42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itle 7">
            <a:extLst>
              <a:ext uri="{FF2B5EF4-FFF2-40B4-BE49-F238E27FC236}">
                <a16:creationId xmlns:a16="http://schemas.microsoft.com/office/drawing/2014/main" id="{6B5E4515-6BE8-F847-89D7-61BFB1D41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INSERT: Case 2</a:t>
            </a:r>
          </a:p>
        </p:txBody>
      </p:sp>
    </p:spTree>
    <p:extLst>
      <p:ext uri="{BB962C8B-B14F-4D97-AF65-F5344CB8AC3E}">
        <p14:creationId xmlns:p14="http://schemas.microsoft.com/office/powerpoint/2010/main" val="147257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 animBg="1"/>
      <p:bldP spid="18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03526"/>
            <a:ext cx="7886700" cy="1579905"/>
          </a:xfrm>
        </p:spPr>
        <p:txBody>
          <a:bodyPr>
            <a:normAutofit/>
          </a:bodyPr>
          <a:lstStyle/>
          <a:p>
            <a:r>
              <a:rPr lang="en-US" dirty="0"/>
              <a:t>Make a new </a:t>
            </a:r>
            <a:r>
              <a:rPr lang="en-US" b="1" dirty="0">
                <a:solidFill>
                  <a:srgbClr val="C00000"/>
                </a:solidFill>
              </a:rPr>
              <a:t>red node</a:t>
            </a:r>
            <a:r>
              <a:rPr lang="en-US" dirty="0">
                <a:solidFill>
                  <a:srgbClr val="C00000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Insert it as you would normally.</a:t>
            </a:r>
          </a:p>
          <a:p>
            <a:r>
              <a:rPr lang="en-US" dirty="0">
                <a:solidFill>
                  <a:schemeClr val="accent4"/>
                </a:solidFill>
              </a:rPr>
              <a:t>Fix things up if needed.</a:t>
            </a:r>
          </a:p>
        </p:txBody>
      </p:sp>
      <p:sp>
        <p:nvSpPr>
          <p:cNvPr id="5" name="Rectangle 4"/>
          <p:cNvSpPr/>
          <p:nvPr/>
        </p:nvSpPr>
        <p:spPr>
          <a:xfrm>
            <a:off x="2890413" y="4115081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6" name="Rectangle 5"/>
          <p:cNvSpPr/>
          <p:nvPr/>
        </p:nvSpPr>
        <p:spPr>
          <a:xfrm>
            <a:off x="1253920" y="4115081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2081837" y="3083431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6</a:t>
            </a:r>
          </a:p>
        </p:txBody>
      </p:sp>
      <p:cxnSp>
        <p:nvCxnSpPr>
          <p:cNvPr id="10" name="Straight Connector 9"/>
          <p:cNvCxnSpPr>
            <a:stCxn id="7" idx="2"/>
            <a:endCxn id="6" idx="0"/>
          </p:cNvCxnSpPr>
          <p:nvPr/>
        </p:nvCxnSpPr>
        <p:spPr>
          <a:xfrm flipH="1">
            <a:off x="1559956" y="3788566"/>
            <a:ext cx="827917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7" idx="2"/>
            <a:endCxn id="5" idx="0"/>
          </p:cNvCxnSpPr>
          <p:nvPr/>
        </p:nvCxnSpPr>
        <p:spPr>
          <a:xfrm>
            <a:off x="2387873" y="3788566"/>
            <a:ext cx="80857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823792" y="2839532"/>
            <a:ext cx="369155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Example: insert 0</a:t>
            </a:r>
          </a:p>
          <a:p>
            <a:endParaRPr lang="en-US" sz="2800" dirty="0"/>
          </a:p>
          <a:p>
            <a:r>
              <a:rPr lang="en-US" sz="2800" dirty="0"/>
              <a:t>Can’t we just insert 0 as a </a:t>
            </a:r>
            <a:r>
              <a:rPr lang="en-US" sz="2800" b="1" dirty="0"/>
              <a:t>black node?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41848" y="5146731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0</a:t>
            </a:r>
          </a:p>
        </p:txBody>
      </p:sp>
      <p:cxnSp>
        <p:nvCxnSpPr>
          <p:cNvPr id="31" name="Straight Connector 30"/>
          <p:cNvCxnSpPr>
            <a:stCxn id="6" idx="2"/>
            <a:endCxn id="30" idx="0"/>
          </p:cNvCxnSpPr>
          <p:nvPr/>
        </p:nvCxnSpPr>
        <p:spPr>
          <a:xfrm flipH="1">
            <a:off x="947884" y="4820216"/>
            <a:ext cx="612072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5791" y="4820216"/>
            <a:ext cx="1808766" cy="178766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452284" y="4820216"/>
            <a:ext cx="1064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Copperplate Gothic Bold" charset="0"/>
                <a:ea typeface="Copperplate Gothic Bold" charset="0"/>
                <a:cs typeface="Copperplate Gothic Bold" charset="0"/>
              </a:rPr>
              <a:t>No!</a:t>
            </a:r>
          </a:p>
        </p:txBody>
      </p:sp>
      <p:sp>
        <p:nvSpPr>
          <p:cNvPr id="19" name="Triangle 18"/>
          <p:cNvSpPr/>
          <p:nvPr/>
        </p:nvSpPr>
        <p:spPr>
          <a:xfrm>
            <a:off x="1544803" y="5146731"/>
            <a:ext cx="642377" cy="981168"/>
          </a:xfrm>
          <a:prstGeom prst="triangle">
            <a:avLst/>
          </a:prstGeom>
          <a:solidFill>
            <a:schemeClr val="accent6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/>
          <p:nvPr/>
        </p:nvCxnSpPr>
        <p:spPr>
          <a:xfrm>
            <a:off x="1559956" y="4820216"/>
            <a:ext cx="30603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riangle 20"/>
          <p:cNvSpPr/>
          <p:nvPr/>
        </p:nvSpPr>
        <p:spPr>
          <a:xfrm>
            <a:off x="2602496" y="4820216"/>
            <a:ext cx="1114612" cy="1434810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6736258" y="2082691"/>
            <a:ext cx="2889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if it looks like this?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7369218" y="140484"/>
            <a:ext cx="1482686" cy="1875535"/>
            <a:chOff x="5449062" y="3271196"/>
            <a:chExt cx="2463188" cy="3171595"/>
          </a:xfrm>
        </p:grpSpPr>
        <p:sp>
          <p:nvSpPr>
            <p:cNvPr id="27" name="Rectangle 26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33" name="Straight Connector 32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riangle 34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36" name="Triangle 35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37" name="Straight Connector 36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itle 7">
            <a:extLst>
              <a:ext uri="{FF2B5EF4-FFF2-40B4-BE49-F238E27FC236}">
                <a16:creationId xmlns:a16="http://schemas.microsoft.com/office/drawing/2014/main" id="{ECF8332D-AA56-9644-8DAD-27C49E7EE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INSERT: Case 2</a:t>
            </a:r>
          </a:p>
        </p:txBody>
      </p:sp>
    </p:spTree>
    <p:extLst>
      <p:ext uri="{BB962C8B-B14F-4D97-AF65-F5344CB8AC3E}">
        <p14:creationId xmlns:p14="http://schemas.microsoft.com/office/powerpoint/2010/main" val="1863433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188" y="-5972"/>
            <a:ext cx="7886700" cy="1325563"/>
          </a:xfrm>
        </p:spPr>
        <p:txBody>
          <a:bodyPr/>
          <a:lstStyle/>
          <a:p>
            <a:r>
              <a:rPr lang="en-US" dirty="0"/>
              <a:t>We need a bit more context</a:t>
            </a:r>
          </a:p>
        </p:txBody>
      </p:sp>
      <p:sp>
        <p:nvSpPr>
          <p:cNvPr id="5" name="Rectangle 4"/>
          <p:cNvSpPr/>
          <p:nvPr/>
        </p:nvSpPr>
        <p:spPr>
          <a:xfrm>
            <a:off x="6283409" y="4467649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6" name="Rectangle 5"/>
          <p:cNvSpPr/>
          <p:nvPr/>
        </p:nvSpPr>
        <p:spPr>
          <a:xfrm>
            <a:off x="4646916" y="4467649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5474833" y="3435999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6</a:t>
            </a:r>
          </a:p>
        </p:txBody>
      </p:sp>
      <p:cxnSp>
        <p:nvCxnSpPr>
          <p:cNvPr id="10" name="Straight Connector 9"/>
          <p:cNvCxnSpPr>
            <a:stCxn id="7" idx="2"/>
            <a:endCxn id="6" idx="0"/>
          </p:cNvCxnSpPr>
          <p:nvPr/>
        </p:nvCxnSpPr>
        <p:spPr>
          <a:xfrm flipH="1">
            <a:off x="4952952" y="4141134"/>
            <a:ext cx="827917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7" idx="2"/>
            <a:endCxn id="5" idx="0"/>
          </p:cNvCxnSpPr>
          <p:nvPr/>
        </p:nvCxnSpPr>
        <p:spPr>
          <a:xfrm>
            <a:off x="5780869" y="4141134"/>
            <a:ext cx="80857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459199" y="2452023"/>
            <a:ext cx="369155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Example: insert 0</a:t>
            </a:r>
          </a:p>
          <a:p>
            <a:endParaRPr lang="en-US" sz="2800" dirty="0"/>
          </a:p>
          <a:p>
            <a:endParaRPr lang="en-US" sz="2800" b="1" dirty="0"/>
          </a:p>
          <a:p>
            <a:endParaRPr lang="en-US" sz="2800" b="1" dirty="0"/>
          </a:p>
        </p:txBody>
      </p:sp>
      <p:sp>
        <p:nvSpPr>
          <p:cNvPr id="17" name="Triangle 16"/>
          <p:cNvSpPr/>
          <p:nvPr/>
        </p:nvSpPr>
        <p:spPr>
          <a:xfrm>
            <a:off x="4937799" y="5499299"/>
            <a:ext cx="642377" cy="981168"/>
          </a:xfrm>
          <a:prstGeom prst="triangle">
            <a:avLst/>
          </a:prstGeom>
          <a:solidFill>
            <a:schemeClr val="accent6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4952952" y="5172784"/>
            <a:ext cx="30603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riangle 18"/>
          <p:cNvSpPr/>
          <p:nvPr/>
        </p:nvSpPr>
        <p:spPr>
          <a:xfrm>
            <a:off x="5995492" y="5172784"/>
            <a:ext cx="1114612" cy="1434810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6736258" y="2082691"/>
            <a:ext cx="2889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if it looks like this?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7369218" y="140484"/>
            <a:ext cx="1482686" cy="1875535"/>
            <a:chOff x="5449062" y="3271196"/>
            <a:chExt cx="2463188" cy="3171595"/>
          </a:xfrm>
        </p:grpSpPr>
        <p:sp>
          <p:nvSpPr>
            <p:cNvPr id="35" name="Rectangle 34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38" name="Straight Connector 37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riangle 39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42" name="Straight Connector 41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ectangle 43"/>
          <p:cNvSpPr/>
          <p:nvPr/>
        </p:nvSpPr>
        <p:spPr>
          <a:xfrm>
            <a:off x="4034844" y="2278695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-1</a:t>
            </a:r>
          </a:p>
        </p:txBody>
      </p:sp>
      <p:cxnSp>
        <p:nvCxnSpPr>
          <p:cNvPr id="45" name="Straight Connector 44"/>
          <p:cNvCxnSpPr>
            <a:stCxn id="44" idx="2"/>
            <a:endCxn id="7" idx="0"/>
          </p:cNvCxnSpPr>
          <p:nvPr/>
        </p:nvCxnSpPr>
        <p:spPr>
          <a:xfrm>
            <a:off x="4340880" y="2983830"/>
            <a:ext cx="1439989" cy="452169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riangle 26"/>
          <p:cNvSpPr/>
          <p:nvPr/>
        </p:nvSpPr>
        <p:spPr>
          <a:xfrm>
            <a:off x="2073496" y="3986005"/>
            <a:ext cx="1848636" cy="2494462"/>
          </a:xfrm>
          <a:prstGeom prst="triangle">
            <a:avLst>
              <a:gd name="adj" fmla="val 48869"/>
            </a:avLst>
          </a:prstGeom>
          <a:solidFill>
            <a:schemeClr val="bg2">
              <a:lumMod val="7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cxnSp>
        <p:nvCxnSpPr>
          <p:cNvPr id="32" name="Straight Connector 31"/>
          <p:cNvCxnSpPr>
            <a:stCxn id="44" idx="2"/>
            <a:endCxn id="27" idx="0"/>
          </p:cNvCxnSpPr>
          <p:nvPr/>
        </p:nvCxnSpPr>
        <p:spPr>
          <a:xfrm flipH="1">
            <a:off x="2976906" y="2983830"/>
            <a:ext cx="1363974" cy="100217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9595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27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188" y="-5972"/>
            <a:ext cx="7886700" cy="1325563"/>
          </a:xfrm>
        </p:spPr>
        <p:txBody>
          <a:bodyPr/>
          <a:lstStyle/>
          <a:p>
            <a:r>
              <a:rPr lang="en-US" dirty="0"/>
              <a:t>We need a bit more context</a:t>
            </a:r>
          </a:p>
        </p:txBody>
      </p:sp>
      <p:sp>
        <p:nvSpPr>
          <p:cNvPr id="5" name="Rectangle 4"/>
          <p:cNvSpPr/>
          <p:nvPr/>
        </p:nvSpPr>
        <p:spPr>
          <a:xfrm>
            <a:off x="6283409" y="4467649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6" name="Rectangle 5"/>
          <p:cNvSpPr/>
          <p:nvPr/>
        </p:nvSpPr>
        <p:spPr>
          <a:xfrm>
            <a:off x="4646916" y="4467649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5474833" y="3435999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6</a:t>
            </a:r>
          </a:p>
        </p:txBody>
      </p:sp>
      <p:cxnSp>
        <p:nvCxnSpPr>
          <p:cNvPr id="10" name="Straight Connector 9"/>
          <p:cNvCxnSpPr>
            <a:stCxn id="7" idx="2"/>
            <a:endCxn id="6" idx="0"/>
          </p:cNvCxnSpPr>
          <p:nvPr/>
        </p:nvCxnSpPr>
        <p:spPr>
          <a:xfrm flipH="1">
            <a:off x="4952952" y="4141134"/>
            <a:ext cx="827917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7" idx="2"/>
            <a:endCxn id="5" idx="0"/>
          </p:cNvCxnSpPr>
          <p:nvPr/>
        </p:nvCxnSpPr>
        <p:spPr>
          <a:xfrm>
            <a:off x="5780869" y="4141134"/>
            <a:ext cx="80857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459199" y="2452023"/>
            <a:ext cx="369155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Example: insert 0</a:t>
            </a:r>
          </a:p>
          <a:p>
            <a:endParaRPr lang="en-US" sz="2800" dirty="0"/>
          </a:p>
          <a:p>
            <a:endParaRPr lang="en-US" sz="2800" b="1" dirty="0"/>
          </a:p>
          <a:p>
            <a:endParaRPr lang="en-US" sz="2800" b="1" dirty="0"/>
          </a:p>
        </p:txBody>
      </p:sp>
      <p:sp>
        <p:nvSpPr>
          <p:cNvPr id="30" name="Rectangle 29"/>
          <p:cNvSpPr/>
          <p:nvPr/>
        </p:nvSpPr>
        <p:spPr>
          <a:xfrm>
            <a:off x="4034844" y="5499299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0</a:t>
            </a:r>
          </a:p>
        </p:txBody>
      </p:sp>
      <p:cxnSp>
        <p:nvCxnSpPr>
          <p:cNvPr id="31" name="Straight Connector 30"/>
          <p:cNvCxnSpPr>
            <a:stCxn id="6" idx="2"/>
            <a:endCxn id="30" idx="0"/>
          </p:cNvCxnSpPr>
          <p:nvPr/>
        </p:nvCxnSpPr>
        <p:spPr>
          <a:xfrm flipH="1">
            <a:off x="4340880" y="5172784"/>
            <a:ext cx="612072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riangle 16"/>
          <p:cNvSpPr/>
          <p:nvPr/>
        </p:nvSpPr>
        <p:spPr>
          <a:xfrm>
            <a:off x="4937799" y="5499299"/>
            <a:ext cx="642377" cy="981168"/>
          </a:xfrm>
          <a:prstGeom prst="triangle">
            <a:avLst/>
          </a:prstGeom>
          <a:solidFill>
            <a:schemeClr val="accent6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4952952" y="5172784"/>
            <a:ext cx="30603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riangle 18"/>
          <p:cNvSpPr/>
          <p:nvPr/>
        </p:nvSpPr>
        <p:spPr>
          <a:xfrm>
            <a:off x="5995492" y="5172784"/>
            <a:ext cx="1114612" cy="1434810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6736258" y="2082691"/>
            <a:ext cx="2889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if it looks like this?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7369218" y="140484"/>
            <a:ext cx="1482686" cy="1875535"/>
            <a:chOff x="5449062" y="3271196"/>
            <a:chExt cx="2463188" cy="3171595"/>
          </a:xfrm>
        </p:grpSpPr>
        <p:sp>
          <p:nvSpPr>
            <p:cNvPr id="35" name="Rectangle 34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38" name="Straight Connector 37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riangle 39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42" name="Straight Connector 41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Rectangle 42"/>
          <p:cNvSpPr/>
          <p:nvPr/>
        </p:nvSpPr>
        <p:spPr>
          <a:xfrm>
            <a:off x="125419" y="1360624"/>
            <a:ext cx="26235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>
                <a:solidFill>
                  <a:schemeClr val="accent4"/>
                </a:solidFill>
              </a:rPr>
              <a:t>Add 0 as a red node.</a:t>
            </a:r>
          </a:p>
        </p:txBody>
      </p:sp>
      <p:sp>
        <p:nvSpPr>
          <p:cNvPr id="46" name="Rectangle 45"/>
          <p:cNvSpPr/>
          <p:nvPr/>
        </p:nvSpPr>
        <p:spPr>
          <a:xfrm>
            <a:off x="4034844" y="2278695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-1</a:t>
            </a:r>
          </a:p>
        </p:txBody>
      </p:sp>
      <p:cxnSp>
        <p:nvCxnSpPr>
          <p:cNvPr id="47" name="Straight Connector 46"/>
          <p:cNvCxnSpPr/>
          <p:nvPr/>
        </p:nvCxnSpPr>
        <p:spPr>
          <a:xfrm>
            <a:off x="4340880" y="2983830"/>
            <a:ext cx="1439989" cy="452169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riangle 47"/>
          <p:cNvSpPr/>
          <p:nvPr/>
        </p:nvSpPr>
        <p:spPr>
          <a:xfrm>
            <a:off x="2073496" y="3986005"/>
            <a:ext cx="1848636" cy="2494462"/>
          </a:xfrm>
          <a:prstGeom prst="triangle">
            <a:avLst>
              <a:gd name="adj" fmla="val 48869"/>
            </a:avLst>
          </a:prstGeom>
          <a:solidFill>
            <a:schemeClr val="bg2">
              <a:lumMod val="7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cxnSp>
        <p:nvCxnSpPr>
          <p:cNvPr id="49" name="Straight Connector 48"/>
          <p:cNvCxnSpPr/>
          <p:nvPr/>
        </p:nvCxnSpPr>
        <p:spPr>
          <a:xfrm flipH="1">
            <a:off x="2976906" y="2983830"/>
            <a:ext cx="1363974" cy="100217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701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9429" y="97760"/>
            <a:ext cx="7886700" cy="1325563"/>
          </a:xfrm>
        </p:spPr>
        <p:txBody>
          <a:bodyPr/>
          <a:lstStyle/>
          <a:p>
            <a:r>
              <a:rPr lang="en-US" dirty="0"/>
              <a:t>Sorted Arrays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90689"/>
            <a:ext cx="8515350" cy="4573633"/>
          </a:xfrm>
        </p:spPr>
        <p:txBody>
          <a:bodyPr>
            <a:normAutofit/>
          </a:bodyPr>
          <a:lstStyle/>
          <a:p>
            <a:r>
              <a:rPr lang="en-US" dirty="0"/>
              <a:t>O(n) INSERT/DELETE:</a:t>
            </a:r>
          </a:p>
          <a:p>
            <a:pPr lvl="1"/>
            <a:r>
              <a:rPr lang="en-US" dirty="0"/>
              <a:t>First, find the relevant element (time O(log(n)) as below), and then move a bunch elements in the array: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O(log(n)) SEARCH:</a:t>
            </a:r>
          </a:p>
        </p:txBody>
      </p:sp>
      <p:grpSp>
        <p:nvGrpSpPr>
          <p:cNvPr id="58" name="Group 57"/>
          <p:cNvGrpSpPr/>
          <p:nvPr/>
        </p:nvGrpSpPr>
        <p:grpSpPr>
          <a:xfrm>
            <a:off x="4481463" y="473241"/>
            <a:ext cx="4203766" cy="547069"/>
            <a:chOff x="1308589" y="5421898"/>
            <a:chExt cx="4413327" cy="655617"/>
          </a:xfrm>
        </p:grpSpPr>
        <p:sp>
          <p:nvSpPr>
            <p:cNvPr id="59" name="Rectangle 58"/>
            <p:cNvSpPr/>
            <p:nvPr/>
          </p:nvSpPr>
          <p:spPr>
            <a:xfrm>
              <a:off x="3226140" y="5422184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4762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1965125" y="5421898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4762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117436" y="5421898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4762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4499308" y="5422184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4762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solidFill>
                    <a:schemeClr val="tx1"/>
                  </a:solidFill>
                </a:rPr>
                <a:t>7</a:t>
              </a:r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1308589" y="5421898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4762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solidFill>
                    <a:schemeClr val="tx1"/>
                  </a:solidFill>
                </a:rPr>
                <a:t>1</a:t>
              </a:r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2589556" y="5422184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4762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3862724" y="5422184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4762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5</a:t>
              </a: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1151113" y="3172998"/>
            <a:ext cx="2874050" cy="713386"/>
            <a:chOff x="1258028" y="5422184"/>
            <a:chExt cx="2572592" cy="655334"/>
          </a:xfrm>
        </p:grpSpPr>
        <p:sp>
          <p:nvSpPr>
            <p:cNvPr id="68" name="Rectangle 67"/>
            <p:cNvSpPr/>
            <p:nvPr/>
          </p:nvSpPr>
          <p:spPr>
            <a:xfrm>
              <a:off x="3226140" y="5422184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1910981" y="5422184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1258028" y="5422187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solidFill>
                    <a:schemeClr val="tx1"/>
                  </a:solidFill>
                </a:rPr>
                <a:t>1</a:t>
              </a:r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2589556" y="5422184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solidFill>
                    <a:schemeClr val="tx1"/>
                  </a:solidFill>
                </a:rPr>
                <a:t>3</a:t>
              </a:r>
              <a:endParaRPr lang="en-US" sz="3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1151113" y="5304009"/>
            <a:ext cx="4986970" cy="713697"/>
            <a:chOff x="1258028" y="5421898"/>
            <a:chExt cx="4463888" cy="655620"/>
          </a:xfrm>
        </p:grpSpPr>
        <p:sp>
          <p:nvSpPr>
            <p:cNvPr id="98" name="Rectangle 97"/>
            <p:cNvSpPr/>
            <p:nvPr/>
          </p:nvSpPr>
          <p:spPr>
            <a:xfrm>
              <a:off x="3226140" y="5422184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1910981" y="5422184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5117436" y="5421898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4499308" y="5422184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solidFill>
                    <a:schemeClr val="tx1"/>
                  </a:solidFill>
                </a:rPr>
                <a:t>7</a:t>
              </a:r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1258028" y="5422187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solidFill>
                    <a:schemeClr val="tx1"/>
                  </a:solidFill>
                </a:rPr>
                <a:t>1</a:t>
              </a:r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2589556" y="5422184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solidFill>
                    <a:schemeClr val="tx1"/>
                  </a:solidFill>
                </a:rPr>
                <a:t>3</a:t>
              </a:r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3862724" y="5422184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5</a:t>
              </a: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3933353" y="6222225"/>
            <a:ext cx="42307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eg</a:t>
            </a:r>
            <a:r>
              <a:rPr lang="en-US" sz="2000" dirty="0"/>
              <a:t>, Binary search to see if 3 is in A.</a:t>
            </a:r>
          </a:p>
        </p:txBody>
      </p:sp>
      <p:sp>
        <p:nvSpPr>
          <p:cNvPr id="105" name="Rectangle 104"/>
          <p:cNvSpPr/>
          <p:nvPr/>
        </p:nvSpPr>
        <p:spPr>
          <a:xfrm>
            <a:off x="5462770" y="3172999"/>
            <a:ext cx="675313" cy="7133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06" name="Rectangle 105"/>
          <p:cNvSpPr/>
          <p:nvPr/>
        </p:nvSpPr>
        <p:spPr>
          <a:xfrm>
            <a:off x="4772209" y="3173309"/>
            <a:ext cx="675313" cy="7133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>
                <a:solidFill>
                  <a:schemeClr val="tx1"/>
                </a:solidFill>
              </a:rPr>
              <a:t>7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4061029" y="3173309"/>
            <a:ext cx="675313" cy="7133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4143807" y="3172998"/>
            <a:ext cx="675313" cy="71338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825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4.5</a:t>
            </a:r>
          </a:p>
        </p:txBody>
      </p:sp>
      <p:cxnSp>
        <p:nvCxnSpPr>
          <p:cNvPr id="110" name="Curved Connector 109"/>
          <p:cNvCxnSpPr>
            <a:stCxn id="98" idx="2"/>
            <a:endCxn id="99" idx="2"/>
          </p:cNvCxnSpPr>
          <p:nvPr/>
        </p:nvCxnSpPr>
        <p:spPr>
          <a:xfrm rot="5400000">
            <a:off x="2952872" y="5283067"/>
            <a:ext cx="12700" cy="1469270"/>
          </a:xfrm>
          <a:prstGeom prst="curvedConnector3">
            <a:avLst>
              <a:gd name="adj1" fmla="val 3734331"/>
            </a:avLst>
          </a:prstGeom>
          <a:ln w="28575">
            <a:solidFill>
              <a:schemeClr val="accent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 51"/>
          <p:cNvSpPr/>
          <p:nvPr/>
        </p:nvSpPr>
        <p:spPr>
          <a:xfrm>
            <a:off x="3100742" y="6024052"/>
            <a:ext cx="707081" cy="1196566"/>
          </a:xfrm>
          <a:custGeom>
            <a:avLst/>
            <a:gdLst>
              <a:gd name="connsiteX0" fmla="*/ 0 w 314942"/>
              <a:gd name="connsiteY0" fmla="*/ 1160059 h 1160059"/>
              <a:gd name="connsiteX1" fmla="*/ 272955 w 314942"/>
              <a:gd name="connsiteY1" fmla="*/ 846161 h 1160059"/>
              <a:gd name="connsiteX2" fmla="*/ 313898 w 314942"/>
              <a:gd name="connsiteY2" fmla="*/ 0 h 1160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4942" h="1160059">
                <a:moveTo>
                  <a:pt x="0" y="1160059"/>
                </a:moveTo>
                <a:cubicBezTo>
                  <a:pt x="110319" y="1099781"/>
                  <a:pt x="220639" y="1039504"/>
                  <a:pt x="272955" y="846161"/>
                </a:cubicBezTo>
                <a:cubicBezTo>
                  <a:pt x="325271" y="652818"/>
                  <a:pt x="313898" y="0"/>
                  <a:pt x="313898" y="0"/>
                </a:cubicBezTo>
              </a:path>
            </a:pathLst>
          </a:custGeom>
          <a:noFill/>
          <a:ln w="28575">
            <a:solidFill>
              <a:schemeClr val="accent5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52"/>
          <p:cNvSpPr/>
          <p:nvPr/>
        </p:nvSpPr>
        <p:spPr>
          <a:xfrm>
            <a:off x="2306472" y="6052500"/>
            <a:ext cx="668740" cy="256647"/>
          </a:xfrm>
          <a:custGeom>
            <a:avLst/>
            <a:gdLst>
              <a:gd name="connsiteX0" fmla="*/ 0 w 668740"/>
              <a:gd name="connsiteY0" fmla="*/ 0 h 256647"/>
              <a:gd name="connsiteX1" fmla="*/ 150125 w 668740"/>
              <a:gd name="connsiteY1" fmla="*/ 204717 h 256647"/>
              <a:gd name="connsiteX2" fmla="*/ 477671 w 668740"/>
              <a:gd name="connsiteY2" fmla="*/ 245660 h 256647"/>
              <a:gd name="connsiteX3" fmla="*/ 668740 w 668740"/>
              <a:gd name="connsiteY3" fmla="*/ 40943 h 25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8740" h="256647">
                <a:moveTo>
                  <a:pt x="0" y="0"/>
                </a:moveTo>
                <a:cubicBezTo>
                  <a:pt x="35256" y="81887"/>
                  <a:pt x="70513" y="163774"/>
                  <a:pt x="150125" y="204717"/>
                </a:cubicBezTo>
                <a:cubicBezTo>
                  <a:pt x="229737" y="245660"/>
                  <a:pt x="391235" y="272956"/>
                  <a:pt x="477671" y="245660"/>
                </a:cubicBezTo>
                <a:cubicBezTo>
                  <a:pt x="564107" y="218364"/>
                  <a:pt x="668740" y="40943"/>
                  <a:pt x="668740" y="40943"/>
                </a:cubicBezTo>
              </a:path>
            </a:pathLst>
          </a:custGeom>
          <a:noFill/>
          <a:ln w="28575">
            <a:solidFill>
              <a:schemeClr val="accent5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79F888-24DF-F441-9047-7710C3EB42F2}"/>
              </a:ext>
            </a:extLst>
          </p:cNvPr>
          <p:cNvSpPr txBox="1"/>
          <p:nvPr/>
        </p:nvSpPr>
        <p:spPr>
          <a:xfrm>
            <a:off x="4143807" y="3995030"/>
            <a:ext cx="42307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eg</a:t>
            </a:r>
            <a:r>
              <a:rPr lang="en-US" sz="2000" dirty="0"/>
              <a:t>, insert 4.5</a:t>
            </a:r>
          </a:p>
        </p:txBody>
      </p:sp>
    </p:spTree>
    <p:extLst>
      <p:ext uri="{BB962C8B-B14F-4D97-AF65-F5344CB8AC3E}">
        <p14:creationId xmlns:p14="http://schemas.microsoft.com/office/powerpoint/2010/main" val="719087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3.33333E-6 L 0.10747 -3.33333E-6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3.33333E-6 L 0.10747 -3.33333E-6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-3.33333E-6 L 0.10746 -3.33333E-6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9" grpId="0"/>
      <p:bldP spid="105" grpId="0" animBg="1"/>
      <p:bldP spid="105" grpId="1" animBg="1"/>
      <p:bldP spid="106" grpId="0" animBg="1"/>
      <p:bldP spid="106" grpId="1" animBg="1"/>
      <p:bldP spid="107" grpId="0" animBg="1"/>
      <p:bldP spid="107" grpId="1" animBg="1"/>
      <p:bldP spid="108" grpId="0" animBg="1"/>
      <p:bldP spid="52" grpId="0" animBg="1"/>
      <p:bldP spid="53" grpId="0" animBg="1"/>
      <p:bldP spid="33" grpId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188" y="-5972"/>
            <a:ext cx="7886700" cy="1325563"/>
          </a:xfrm>
        </p:spPr>
        <p:txBody>
          <a:bodyPr/>
          <a:lstStyle/>
          <a:p>
            <a:r>
              <a:rPr lang="en-US" dirty="0"/>
              <a:t>We need a bit more context</a:t>
            </a:r>
          </a:p>
        </p:txBody>
      </p:sp>
      <p:sp>
        <p:nvSpPr>
          <p:cNvPr id="5" name="Rectangle 4"/>
          <p:cNvSpPr/>
          <p:nvPr/>
        </p:nvSpPr>
        <p:spPr>
          <a:xfrm>
            <a:off x="6283409" y="4467649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6" name="Rectangle 5"/>
          <p:cNvSpPr/>
          <p:nvPr/>
        </p:nvSpPr>
        <p:spPr>
          <a:xfrm>
            <a:off x="4646916" y="4467649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5474833" y="3435999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6</a:t>
            </a:r>
          </a:p>
        </p:txBody>
      </p:sp>
      <p:cxnSp>
        <p:nvCxnSpPr>
          <p:cNvPr id="10" name="Straight Connector 9"/>
          <p:cNvCxnSpPr>
            <a:stCxn id="7" idx="2"/>
            <a:endCxn id="6" idx="0"/>
          </p:cNvCxnSpPr>
          <p:nvPr/>
        </p:nvCxnSpPr>
        <p:spPr>
          <a:xfrm flipH="1">
            <a:off x="4952952" y="4141134"/>
            <a:ext cx="827917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7" idx="2"/>
            <a:endCxn id="5" idx="0"/>
          </p:cNvCxnSpPr>
          <p:nvPr/>
        </p:nvCxnSpPr>
        <p:spPr>
          <a:xfrm>
            <a:off x="5780869" y="4141134"/>
            <a:ext cx="80857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459199" y="2452023"/>
            <a:ext cx="369155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Example: insert 0</a:t>
            </a:r>
          </a:p>
          <a:p>
            <a:endParaRPr lang="en-US" sz="2800" dirty="0"/>
          </a:p>
          <a:p>
            <a:endParaRPr lang="en-US" sz="2800" b="1" dirty="0"/>
          </a:p>
          <a:p>
            <a:endParaRPr lang="en-US" sz="2800" b="1" dirty="0"/>
          </a:p>
        </p:txBody>
      </p:sp>
      <p:sp>
        <p:nvSpPr>
          <p:cNvPr id="30" name="Rectangle 29"/>
          <p:cNvSpPr/>
          <p:nvPr/>
        </p:nvSpPr>
        <p:spPr>
          <a:xfrm>
            <a:off x="4034844" y="5499299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0</a:t>
            </a:r>
          </a:p>
        </p:txBody>
      </p:sp>
      <p:cxnSp>
        <p:nvCxnSpPr>
          <p:cNvPr id="31" name="Straight Connector 30"/>
          <p:cNvCxnSpPr>
            <a:stCxn id="6" idx="2"/>
            <a:endCxn id="30" idx="0"/>
          </p:cNvCxnSpPr>
          <p:nvPr/>
        </p:nvCxnSpPr>
        <p:spPr>
          <a:xfrm flipH="1">
            <a:off x="4340880" y="5172784"/>
            <a:ext cx="612072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riangle 16"/>
          <p:cNvSpPr/>
          <p:nvPr/>
        </p:nvSpPr>
        <p:spPr>
          <a:xfrm>
            <a:off x="4937799" y="5499299"/>
            <a:ext cx="642377" cy="981168"/>
          </a:xfrm>
          <a:prstGeom prst="triangle">
            <a:avLst/>
          </a:prstGeom>
          <a:solidFill>
            <a:schemeClr val="accent6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4952952" y="5172784"/>
            <a:ext cx="30603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riangle 18"/>
          <p:cNvSpPr/>
          <p:nvPr/>
        </p:nvSpPr>
        <p:spPr>
          <a:xfrm>
            <a:off x="5995492" y="5172784"/>
            <a:ext cx="1114612" cy="1434810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6736258" y="2082691"/>
            <a:ext cx="2889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if it looks like this?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7369218" y="140484"/>
            <a:ext cx="1482686" cy="1875535"/>
            <a:chOff x="5449062" y="3271196"/>
            <a:chExt cx="2463188" cy="3171595"/>
          </a:xfrm>
        </p:grpSpPr>
        <p:sp>
          <p:nvSpPr>
            <p:cNvPr id="35" name="Rectangle 34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38" name="Straight Connector 37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riangle 39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42" name="Straight Connector 41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/>
          <p:cNvSpPr txBox="1"/>
          <p:nvPr/>
        </p:nvSpPr>
        <p:spPr>
          <a:xfrm>
            <a:off x="7840051" y="3821318"/>
            <a:ext cx="9941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Flip colors!</a:t>
            </a:r>
          </a:p>
        </p:txBody>
      </p:sp>
      <p:cxnSp>
        <p:nvCxnSpPr>
          <p:cNvPr id="9" name="Straight Arrow Connector 8"/>
          <p:cNvCxnSpPr>
            <a:stCxn id="4" idx="1"/>
          </p:cNvCxnSpPr>
          <p:nvPr/>
        </p:nvCxnSpPr>
        <p:spPr>
          <a:xfrm flipH="1" flipV="1">
            <a:off x="6185157" y="3784160"/>
            <a:ext cx="1654894" cy="360324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4" idx="1"/>
          </p:cNvCxnSpPr>
          <p:nvPr/>
        </p:nvCxnSpPr>
        <p:spPr>
          <a:xfrm flipH="1">
            <a:off x="7110104" y="4144484"/>
            <a:ext cx="729947" cy="571770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125419" y="1360624"/>
            <a:ext cx="2623586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>
                <a:solidFill>
                  <a:schemeClr val="accent4"/>
                </a:solidFill>
              </a:rPr>
              <a:t>Add 0 as a red node.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b="1" dirty="0"/>
              <a:t>Claim:</a:t>
            </a:r>
            <a:r>
              <a:rPr lang="en-US" sz="2800" dirty="0"/>
              <a:t> </a:t>
            </a:r>
            <a:r>
              <a:rPr lang="en-US" sz="2000" dirty="0">
                <a:solidFill>
                  <a:schemeClr val="accent4"/>
                </a:solidFill>
              </a:rPr>
              <a:t>RB-Tree properties still hold.</a:t>
            </a:r>
          </a:p>
        </p:txBody>
      </p:sp>
      <p:sp>
        <p:nvSpPr>
          <p:cNvPr id="46" name="Rectangle 45"/>
          <p:cNvSpPr/>
          <p:nvPr/>
        </p:nvSpPr>
        <p:spPr>
          <a:xfrm>
            <a:off x="4034844" y="2278695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-1</a:t>
            </a:r>
          </a:p>
        </p:txBody>
      </p:sp>
      <p:cxnSp>
        <p:nvCxnSpPr>
          <p:cNvPr id="47" name="Straight Connector 46"/>
          <p:cNvCxnSpPr/>
          <p:nvPr/>
        </p:nvCxnSpPr>
        <p:spPr>
          <a:xfrm>
            <a:off x="4340880" y="2983830"/>
            <a:ext cx="1439989" cy="452169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riangle 47"/>
          <p:cNvSpPr/>
          <p:nvPr/>
        </p:nvSpPr>
        <p:spPr>
          <a:xfrm>
            <a:off x="2073496" y="3986005"/>
            <a:ext cx="1848636" cy="2494462"/>
          </a:xfrm>
          <a:prstGeom prst="triangle">
            <a:avLst>
              <a:gd name="adj" fmla="val 48869"/>
            </a:avLst>
          </a:prstGeom>
          <a:solidFill>
            <a:schemeClr val="bg2">
              <a:lumMod val="7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cxnSp>
        <p:nvCxnSpPr>
          <p:cNvPr id="49" name="Straight Connector 48"/>
          <p:cNvCxnSpPr/>
          <p:nvPr/>
        </p:nvCxnSpPr>
        <p:spPr>
          <a:xfrm flipH="1">
            <a:off x="2976906" y="2983830"/>
            <a:ext cx="1363974" cy="100217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3215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188" y="-5972"/>
            <a:ext cx="7886700" cy="1325563"/>
          </a:xfrm>
        </p:spPr>
        <p:txBody>
          <a:bodyPr/>
          <a:lstStyle/>
          <a:p>
            <a:r>
              <a:rPr lang="en-US" dirty="0"/>
              <a:t>But what if </a:t>
            </a:r>
            <a:r>
              <a:rPr lang="en-US" dirty="0">
                <a:solidFill>
                  <a:srgbClr val="FF0000"/>
                </a:solidFill>
              </a:rPr>
              <a:t>that</a:t>
            </a:r>
            <a:r>
              <a:rPr lang="en-US" dirty="0"/>
              <a:t> was red?</a:t>
            </a:r>
          </a:p>
        </p:txBody>
      </p:sp>
      <p:sp>
        <p:nvSpPr>
          <p:cNvPr id="5" name="Rectangle 4"/>
          <p:cNvSpPr/>
          <p:nvPr/>
        </p:nvSpPr>
        <p:spPr>
          <a:xfrm>
            <a:off x="6283409" y="4467649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6" name="Rectangle 5"/>
          <p:cNvSpPr/>
          <p:nvPr/>
        </p:nvSpPr>
        <p:spPr>
          <a:xfrm>
            <a:off x="4646916" y="4467649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5474833" y="3435999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6</a:t>
            </a:r>
          </a:p>
        </p:txBody>
      </p:sp>
      <p:cxnSp>
        <p:nvCxnSpPr>
          <p:cNvPr id="10" name="Straight Connector 9"/>
          <p:cNvCxnSpPr>
            <a:stCxn id="7" idx="2"/>
            <a:endCxn id="6" idx="0"/>
          </p:cNvCxnSpPr>
          <p:nvPr/>
        </p:nvCxnSpPr>
        <p:spPr>
          <a:xfrm flipH="1">
            <a:off x="4952952" y="4141134"/>
            <a:ext cx="827917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7" idx="2"/>
            <a:endCxn id="5" idx="0"/>
          </p:cNvCxnSpPr>
          <p:nvPr/>
        </p:nvCxnSpPr>
        <p:spPr>
          <a:xfrm>
            <a:off x="5780869" y="4141134"/>
            <a:ext cx="80857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459199" y="2452023"/>
            <a:ext cx="369155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Example: insert 0</a:t>
            </a:r>
          </a:p>
          <a:p>
            <a:endParaRPr lang="en-US" sz="2800" dirty="0"/>
          </a:p>
          <a:p>
            <a:endParaRPr lang="en-US" sz="2800" b="1" dirty="0"/>
          </a:p>
          <a:p>
            <a:endParaRPr lang="en-US" sz="2800" b="1" dirty="0"/>
          </a:p>
        </p:txBody>
      </p:sp>
      <p:sp>
        <p:nvSpPr>
          <p:cNvPr id="30" name="Rectangle 29"/>
          <p:cNvSpPr/>
          <p:nvPr/>
        </p:nvSpPr>
        <p:spPr>
          <a:xfrm>
            <a:off x="4034844" y="5499299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0</a:t>
            </a:r>
          </a:p>
        </p:txBody>
      </p:sp>
      <p:cxnSp>
        <p:nvCxnSpPr>
          <p:cNvPr id="31" name="Straight Connector 30"/>
          <p:cNvCxnSpPr>
            <a:stCxn id="6" idx="2"/>
            <a:endCxn id="30" idx="0"/>
          </p:cNvCxnSpPr>
          <p:nvPr/>
        </p:nvCxnSpPr>
        <p:spPr>
          <a:xfrm flipH="1">
            <a:off x="4340880" y="5172784"/>
            <a:ext cx="612072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riangle 16"/>
          <p:cNvSpPr/>
          <p:nvPr/>
        </p:nvSpPr>
        <p:spPr>
          <a:xfrm>
            <a:off x="4937799" y="5499299"/>
            <a:ext cx="642377" cy="981168"/>
          </a:xfrm>
          <a:prstGeom prst="triangle">
            <a:avLst/>
          </a:prstGeom>
          <a:solidFill>
            <a:schemeClr val="accent6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4952952" y="5172784"/>
            <a:ext cx="30603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riangle 18"/>
          <p:cNvSpPr/>
          <p:nvPr/>
        </p:nvSpPr>
        <p:spPr>
          <a:xfrm>
            <a:off x="5995492" y="5172784"/>
            <a:ext cx="1114612" cy="1434810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6736258" y="2082691"/>
            <a:ext cx="2889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if it looks like this?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7369218" y="140484"/>
            <a:ext cx="1482686" cy="1875535"/>
            <a:chOff x="5449062" y="3271196"/>
            <a:chExt cx="2463188" cy="3171595"/>
          </a:xfrm>
        </p:grpSpPr>
        <p:sp>
          <p:nvSpPr>
            <p:cNvPr id="35" name="Rectangle 34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38" name="Straight Connector 37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riangle 39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42" name="Straight Connector 41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Straight Arrow Connector 7"/>
          <p:cNvCxnSpPr/>
          <p:nvPr/>
        </p:nvCxnSpPr>
        <p:spPr>
          <a:xfrm>
            <a:off x="3114675" y="857250"/>
            <a:ext cx="1100138" cy="122544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4034844" y="2278695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-1</a:t>
            </a:r>
          </a:p>
        </p:txBody>
      </p:sp>
      <p:cxnSp>
        <p:nvCxnSpPr>
          <p:cNvPr id="47" name="Straight Connector 46"/>
          <p:cNvCxnSpPr/>
          <p:nvPr/>
        </p:nvCxnSpPr>
        <p:spPr>
          <a:xfrm>
            <a:off x="4340880" y="2983830"/>
            <a:ext cx="1439989" cy="452169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riangle 47"/>
          <p:cNvSpPr/>
          <p:nvPr/>
        </p:nvSpPr>
        <p:spPr>
          <a:xfrm>
            <a:off x="2073496" y="3986005"/>
            <a:ext cx="1848636" cy="2494462"/>
          </a:xfrm>
          <a:prstGeom prst="triangle">
            <a:avLst>
              <a:gd name="adj" fmla="val 48869"/>
            </a:avLst>
          </a:prstGeom>
          <a:solidFill>
            <a:schemeClr val="bg2">
              <a:lumMod val="7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cxnSp>
        <p:nvCxnSpPr>
          <p:cNvPr id="49" name="Straight Connector 48"/>
          <p:cNvCxnSpPr/>
          <p:nvPr/>
        </p:nvCxnSpPr>
        <p:spPr>
          <a:xfrm flipH="1">
            <a:off x="2976906" y="2983830"/>
            <a:ext cx="1363974" cy="100217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352444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188" y="-5972"/>
            <a:ext cx="7886700" cy="1325563"/>
          </a:xfrm>
        </p:spPr>
        <p:txBody>
          <a:bodyPr/>
          <a:lstStyle/>
          <a:p>
            <a:r>
              <a:rPr lang="en-US" dirty="0"/>
              <a:t>More context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283409" y="4467649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6" name="Rectangle 5"/>
          <p:cNvSpPr/>
          <p:nvPr/>
        </p:nvSpPr>
        <p:spPr>
          <a:xfrm>
            <a:off x="4646916" y="4467649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5474833" y="3435999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6</a:t>
            </a:r>
          </a:p>
        </p:txBody>
      </p:sp>
      <p:cxnSp>
        <p:nvCxnSpPr>
          <p:cNvPr id="10" name="Straight Connector 9"/>
          <p:cNvCxnSpPr>
            <a:stCxn id="7" idx="2"/>
            <a:endCxn id="6" idx="0"/>
          </p:cNvCxnSpPr>
          <p:nvPr/>
        </p:nvCxnSpPr>
        <p:spPr>
          <a:xfrm flipH="1">
            <a:off x="4952952" y="4141134"/>
            <a:ext cx="827917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7" idx="2"/>
            <a:endCxn id="5" idx="0"/>
          </p:cNvCxnSpPr>
          <p:nvPr/>
        </p:nvCxnSpPr>
        <p:spPr>
          <a:xfrm>
            <a:off x="5780869" y="4141134"/>
            <a:ext cx="80857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459199" y="2452023"/>
            <a:ext cx="369155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Example: insert 0</a:t>
            </a:r>
          </a:p>
          <a:p>
            <a:endParaRPr lang="en-US" sz="2800" dirty="0"/>
          </a:p>
          <a:p>
            <a:endParaRPr lang="en-US" sz="2800" b="1" dirty="0"/>
          </a:p>
          <a:p>
            <a:endParaRPr lang="en-US" sz="2800" b="1" dirty="0"/>
          </a:p>
        </p:txBody>
      </p:sp>
      <p:sp>
        <p:nvSpPr>
          <p:cNvPr id="30" name="Rectangle 29"/>
          <p:cNvSpPr/>
          <p:nvPr/>
        </p:nvSpPr>
        <p:spPr>
          <a:xfrm>
            <a:off x="4034844" y="5499299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0</a:t>
            </a:r>
          </a:p>
        </p:txBody>
      </p:sp>
      <p:cxnSp>
        <p:nvCxnSpPr>
          <p:cNvPr id="31" name="Straight Connector 30"/>
          <p:cNvCxnSpPr>
            <a:stCxn id="6" idx="2"/>
            <a:endCxn id="30" idx="0"/>
          </p:cNvCxnSpPr>
          <p:nvPr/>
        </p:nvCxnSpPr>
        <p:spPr>
          <a:xfrm flipH="1">
            <a:off x="4340880" y="5172784"/>
            <a:ext cx="612072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riangle 16"/>
          <p:cNvSpPr/>
          <p:nvPr/>
        </p:nvSpPr>
        <p:spPr>
          <a:xfrm>
            <a:off x="4937799" y="5499299"/>
            <a:ext cx="642377" cy="981168"/>
          </a:xfrm>
          <a:prstGeom prst="triangle">
            <a:avLst/>
          </a:prstGeom>
          <a:solidFill>
            <a:schemeClr val="accent6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4952952" y="5172784"/>
            <a:ext cx="30603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riangle 18"/>
          <p:cNvSpPr/>
          <p:nvPr/>
        </p:nvSpPr>
        <p:spPr>
          <a:xfrm>
            <a:off x="5995492" y="5172784"/>
            <a:ext cx="1114612" cy="1434810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6736258" y="2082691"/>
            <a:ext cx="2889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if it looks like this?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7369218" y="140484"/>
            <a:ext cx="1482686" cy="1875535"/>
            <a:chOff x="5449062" y="3271196"/>
            <a:chExt cx="2463188" cy="3171595"/>
          </a:xfrm>
        </p:grpSpPr>
        <p:sp>
          <p:nvSpPr>
            <p:cNvPr id="35" name="Rectangle 34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38" name="Straight Connector 37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riangle 39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42" name="Straight Connector 41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Rectangle 45"/>
          <p:cNvSpPr/>
          <p:nvPr/>
        </p:nvSpPr>
        <p:spPr>
          <a:xfrm>
            <a:off x="4034844" y="2278695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-1</a:t>
            </a:r>
          </a:p>
        </p:txBody>
      </p:sp>
      <p:cxnSp>
        <p:nvCxnSpPr>
          <p:cNvPr id="47" name="Straight Connector 46"/>
          <p:cNvCxnSpPr/>
          <p:nvPr/>
        </p:nvCxnSpPr>
        <p:spPr>
          <a:xfrm>
            <a:off x="4340880" y="2983830"/>
            <a:ext cx="1439989" cy="452169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riangle 47"/>
          <p:cNvSpPr/>
          <p:nvPr/>
        </p:nvSpPr>
        <p:spPr>
          <a:xfrm>
            <a:off x="2073496" y="3986005"/>
            <a:ext cx="1848636" cy="2494462"/>
          </a:xfrm>
          <a:prstGeom prst="triangle">
            <a:avLst>
              <a:gd name="adj" fmla="val 48869"/>
            </a:avLst>
          </a:prstGeom>
          <a:solidFill>
            <a:schemeClr val="bg2">
              <a:lumMod val="7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cxnSp>
        <p:nvCxnSpPr>
          <p:cNvPr id="49" name="Straight Connector 48"/>
          <p:cNvCxnSpPr/>
          <p:nvPr/>
        </p:nvCxnSpPr>
        <p:spPr>
          <a:xfrm flipH="1">
            <a:off x="2976906" y="2983830"/>
            <a:ext cx="1363974" cy="100217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43" idx="2"/>
            <a:endCxn id="46" idx="0"/>
          </p:cNvCxnSpPr>
          <p:nvPr/>
        </p:nvCxnSpPr>
        <p:spPr>
          <a:xfrm>
            <a:off x="3121855" y="1872673"/>
            <a:ext cx="1219025" cy="406022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2815819" y="1167538"/>
            <a:ext cx="612072" cy="705135"/>
          </a:xfrm>
          <a:prstGeom prst="rect">
            <a:avLst/>
          </a:prstGeom>
          <a:solidFill>
            <a:schemeClr val="bg2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-3</a:t>
            </a:r>
          </a:p>
        </p:txBody>
      </p:sp>
      <p:cxnSp>
        <p:nvCxnSpPr>
          <p:cNvPr id="44" name="Straight Connector 43"/>
          <p:cNvCxnSpPr>
            <a:endCxn id="43" idx="2"/>
          </p:cNvCxnSpPr>
          <p:nvPr/>
        </p:nvCxnSpPr>
        <p:spPr>
          <a:xfrm flipV="1">
            <a:off x="1201618" y="1872673"/>
            <a:ext cx="1920237" cy="820606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riangle 44"/>
          <p:cNvSpPr/>
          <p:nvPr/>
        </p:nvSpPr>
        <p:spPr>
          <a:xfrm>
            <a:off x="633507" y="2693279"/>
            <a:ext cx="1114612" cy="1434810"/>
          </a:xfrm>
          <a:prstGeom prst="triangle">
            <a:avLst/>
          </a:prstGeom>
          <a:solidFill>
            <a:schemeClr val="bg2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90707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1AF5B4B7-63B0-114D-A756-C22B409DB15C}"/>
              </a:ext>
            </a:extLst>
          </p:cNvPr>
          <p:cNvSpPr/>
          <p:nvPr/>
        </p:nvSpPr>
        <p:spPr>
          <a:xfrm>
            <a:off x="150503" y="1003475"/>
            <a:ext cx="5038220" cy="5654696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188" y="-5972"/>
            <a:ext cx="7886700" cy="1325563"/>
          </a:xfrm>
        </p:spPr>
        <p:txBody>
          <a:bodyPr/>
          <a:lstStyle/>
          <a:p>
            <a:r>
              <a:rPr lang="en-US" dirty="0"/>
              <a:t>More context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474833" y="3435999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459199" y="2452023"/>
            <a:ext cx="369155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Example: insert 0</a:t>
            </a:r>
          </a:p>
          <a:p>
            <a:endParaRPr lang="en-US" sz="2800" dirty="0"/>
          </a:p>
          <a:p>
            <a:endParaRPr lang="en-US" sz="2800" b="1" dirty="0"/>
          </a:p>
          <a:p>
            <a:endParaRPr lang="en-US" sz="28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6736258" y="2082691"/>
            <a:ext cx="2889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if it looks like this?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7369218" y="140484"/>
            <a:ext cx="1482686" cy="1875535"/>
            <a:chOff x="5449062" y="3271196"/>
            <a:chExt cx="2463188" cy="3171595"/>
          </a:xfrm>
        </p:grpSpPr>
        <p:sp>
          <p:nvSpPr>
            <p:cNvPr id="35" name="Rectangle 34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38" name="Straight Connector 37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riangle 39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 dirty="0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42" name="Straight Connector 41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Rectangle 45"/>
          <p:cNvSpPr/>
          <p:nvPr/>
        </p:nvSpPr>
        <p:spPr>
          <a:xfrm>
            <a:off x="4034844" y="2278695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-1</a:t>
            </a:r>
          </a:p>
        </p:txBody>
      </p:sp>
      <p:cxnSp>
        <p:nvCxnSpPr>
          <p:cNvPr id="47" name="Straight Connector 46"/>
          <p:cNvCxnSpPr/>
          <p:nvPr/>
        </p:nvCxnSpPr>
        <p:spPr>
          <a:xfrm>
            <a:off x="4340880" y="2983830"/>
            <a:ext cx="1439989" cy="452169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riangle 47"/>
          <p:cNvSpPr/>
          <p:nvPr/>
        </p:nvSpPr>
        <p:spPr>
          <a:xfrm>
            <a:off x="2073496" y="3986005"/>
            <a:ext cx="1848636" cy="2494462"/>
          </a:xfrm>
          <a:prstGeom prst="triangle">
            <a:avLst>
              <a:gd name="adj" fmla="val 48869"/>
            </a:avLst>
          </a:prstGeom>
          <a:solidFill>
            <a:schemeClr val="bg2">
              <a:lumMod val="75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cxnSp>
        <p:nvCxnSpPr>
          <p:cNvPr id="49" name="Straight Connector 48"/>
          <p:cNvCxnSpPr/>
          <p:nvPr/>
        </p:nvCxnSpPr>
        <p:spPr>
          <a:xfrm flipH="1">
            <a:off x="2976906" y="2983830"/>
            <a:ext cx="1363974" cy="100217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43" idx="2"/>
            <a:endCxn id="46" idx="0"/>
          </p:cNvCxnSpPr>
          <p:nvPr/>
        </p:nvCxnSpPr>
        <p:spPr>
          <a:xfrm>
            <a:off x="3121855" y="1872673"/>
            <a:ext cx="1219025" cy="406022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2815819" y="1167538"/>
            <a:ext cx="612072" cy="705135"/>
          </a:xfrm>
          <a:prstGeom prst="rect">
            <a:avLst/>
          </a:prstGeom>
          <a:solidFill>
            <a:schemeClr val="bg2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-3</a:t>
            </a:r>
          </a:p>
        </p:txBody>
      </p:sp>
      <p:cxnSp>
        <p:nvCxnSpPr>
          <p:cNvPr id="44" name="Straight Connector 43"/>
          <p:cNvCxnSpPr>
            <a:endCxn id="43" idx="2"/>
          </p:cNvCxnSpPr>
          <p:nvPr/>
        </p:nvCxnSpPr>
        <p:spPr>
          <a:xfrm flipV="1">
            <a:off x="1201618" y="1872673"/>
            <a:ext cx="1920237" cy="820606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riangle 44"/>
          <p:cNvSpPr/>
          <p:nvPr/>
        </p:nvSpPr>
        <p:spPr>
          <a:xfrm>
            <a:off x="633507" y="2693279"/>
            <a:ext cx="1114612" cy="1434810"/>
          </a:xfrm>
          <a:prstGeom prst="triangle">
            <a:avLst/>
          </a:prstGeom>
          <a:solidFill>
            <a:schemeClr val="bg2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riangle 49"/>
          <p:cNvSpPr/>
          <p:nvPr/>
        </p:nvSpPr>
        <p:spPr>
          <a:xfrm>
            <a:off x="5263688" y="4141134"/>
            <a:ext cx="1034362" cy="588029"/>
          </a:xfrm>
          <a:prstGeom prst="triangle">
            <a:avLst/>
          </a:prstGeom>
          <a:solidFill>
            <a:schemeClr val="accent3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151988" y="5100238"/>
            <a:ext cx="31529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4"/>
                </a:solidFill>
              </a:rPr>
              <a:t>Now we’re basically inserting 6 into some </a:t>
            </a:r>
            <a:r>
              <a:rPr lang="en-US" sz="2400" b="1" dirty="0">
                <a:solidFill>
                  <a:schemeClr val="accent4"/>
                </a:solidFill>
              </a:rPr>
              <a:t>smaller tree</a:t>
            </a:r>
            <a:r>
              <a:rPr lang="en-US" sz="2400" dirty="0">
                <a:solidFill>
                  <a:schemeClr val="accent4"/>
                </a:solidFill>
              </a:rPr>
              <a:t>.  </a:t>
            </a:r>
            <a:r>
              <a:rPr lang="en-US" sz="2400" dirty="0" err="1">
                <a:solidFill>
                  <a:schemeClr val="accent4"/>
                </a:solidFill>
              </a:rPr>
              <a:t>Recurse</a:t>
            </a:r>
            <a:r>
              <a:rPr lang="en-US" sz="2400" dirty="0">
                <a:solidFill>
                  <a:schemeClr val="accent4"/>
                </a:solidFill>
              </a:rPr>
              <a:t>!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767FE58F-2C7C-5A4B-AA84-7EE272D9A0FF}"/>
              </a:ext>
            </a:extLst>
          </p:cNvPr>
          <p:cNvSpPr/>
          <p:nvPr/>
        </p:nvSpPr>
        <p:spPr>
          <a:xfrm>
            <a:off x="4534422" y="5887233"/>
            <a:ext cx="1672376" cy="785089"/>
          </a:xfrm>
          <a:custGeom>
            <a:avLst/>
            <a:gdLst>
              <a:gd name="connsiteX0" fmla="*/ 1665962 w 1672376"/>
              <a:gd name="connsiteY0" fmla="*/ 375781 h 785089"/>
              <a:gd name="connsiteX1" fmla="*/ 1553227 w 1672376"/>
              <a:gd name="connsiteY1" fmla="*/ 626301 h 785089"/>
              <a:gd name="connsiteX2" fmla="*/ 851770 w 1672376"/>
              <a:gd name="connsiteY2" fmla="*/ 751562 h 785089"/>
              <a:gd name="connsiteX3" fmla="*/ 0 w 1672376"/>
              <a:gd name="connsiteY3" fmla="*/ 0 h 785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2376" h="785089">
                <a:moveTo>
                  <a:pt x="1665962" y="375781"/>
                </a:moveTo>
                <a:cubicBezTo>
                  <a:pt x="1677444" y="469726"/>
                  <a:pt x="1688926" y="563671"/>
                  <a:pt x="1553227" y="626301"/>
                </a:cubicBezTo>
                <a:cubicBezTo>
                  <a:pt x="1417528" y="688931"/>
                  <a:pt x="1110641" y="855945"/>
                  <a:pt x="851770" y="751562"/>
                </a:cubicBezTo>
                <a:cubicBezTo>
                  <a:pt x="592899" y="647179"/>
                  <a:pt x="296449" y="323589"/>
                  <a:pt x="0" y="0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656BD1-4F89-6444-AB90-09EA87187868}"/>
              </a:ext>
            </a:extLst>
          </p:cNvPr>
          <p:cNvSpPr txBox="1"/>
          <p:nvPr/>
        </p:nvSpPr>
        <p:spPr>
          <a:xfrm>
            <a:off x="6100791" y="6393402"/>
            <a:ext cx="1255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one!</a:t>
            </a:r>
          </a:p>
        </p:txBody>
      </p:sp>
    </p:spTree>
    <p:extLst>
      <p:ext uri="{BB962C8B-B14F-4D97-AF65-F5344CB8AC3E}">
        <p14:creationId xmlns:p14="http://schemas.microsoft.com/office/powerpoint/2010/main" val="74203227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B9197AF-27D5-5145-86D6-D78ADFD28183}"/>
              </a:ext>
            </a:extLst>
          </p:cNvPr>
          <p:cNvSpPr/>
          <p:nvPr/>
        </p:nvSpPr>
        <p:spPr>
          <a:xfrm>
            <a:off x="6859607" y="4592909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111925-C73C-7044-9613-B6442D937D79}"/>
              </a:ext>
            </a:extLst>
          </p:cNvPr>
          <p:cNvSpPr/>
          <p:nvPr/>
        </p:nvSpPr>
        <p:spPr>
          <a:xfrm>
            <a:off x="5223114" y="4592909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7D62632-4909-4649-AC33-0AB96B40CF66}"/>
              </a:ext>
            </a:extLst>
          </p:cNvPr>
          <p:cNvSpPr/>
          <p:nvPr/>
        </p:nvSpPr>
        <p:spPr>
          <a:xfrm>
            <a:off x="6051031" y="3561259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6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3FA7A7-6AFB-114A-B008-87776EF4184D}"/>
              </a:ext>
            </a:extLst>
          </p:cNvPr>
          <p:cNvCxnSpPr>
            <a:cxnSpLocks/>
            <a:endCxn id="8" idx="0"/>
          </p:cNvCxnSpPr>
          <p:nvPr/>
        </p:nvCxnSpPr>
        <p:spPr>
          <a:xfrm flipH="1">
            <a:off x="5529150" y="4266394"/>
            <a:ext cx="827917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A0E8D7D-2EFA-BD41-8AFE-2E815AF2228E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6357067" y="4266394"/>
            <a:ext cx="80857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C087CD3-2939-E54D-9C35-D2CC78E9BE83}"/>
              </a:ext>
            </a:extLst>
          </p:cNvPr>
          <p:cNvSpPr/>
          <p:nvPr/>
        </p:nvSpPr>
        <p:spPr>
          <a:xfrm>
            <a:off x="4611042" y="2403955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-1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816245C-6B18-D94E-9252-03DC98E9B696}"/>
              </a:ext>
            </a:extLst>
          </p:cNvPr>
          <p:cNvCxnSpPr/>
          <p:nvPr/>
        </p:nvCxnSpPr>
        <p:spPr>
          <a:xfrm>
            <a:off x="4917078" y="3109090"/>
            <a:ext cx="1439989" cy="452169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6C24945-C9ED-DF48-8A24-D274985CAD7E}"/>
              </a:ext>
            </a:extLst>
          </p:cNvPr>
          <p:cNvCxnSpPr/>
          <p:nvPr/>
        </p:nvCxnSpPr>
        <p:spPr>
          <a:xfrm>
            <a:off x="3698053" y="1997933"/>
            <a:ext cx="1219025" cy="406022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CB1EFF9-A886-6A49-A70D-3E2DE3098EAB}"/>
              </a:ext>
            </a:extLst>
          </p:cNvPr>
          <p:cNvSpPr/>
          <p:nvPr/>
        </p:nvSpPr>
        <p:spPr>
          <a:xfrm>
            <a:off x="3392017" y="1292798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-3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691FA33-C9DF-6147-9FFE-DEAE9C2FE8AE}"/>
              </a:ext>
            </a:extLst>
          </p:cNvPr>
          <p:cNvCxnSpPr>
            <a:cxnSpLocks/>
            <a:stCxn id="25" idx="0"/>
          </p:cNvCxnSpPr>
          <p:nvPr/>
        </p:nvCxnSpPr>
        <p:spPr>
          <a:xfrm flipV="1">
            <a:off x="2046682" y="1997934"/>
            <a:ext cx="1651371" cy="570304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ight Arrow 21">
            <a:extLst>
              <a:ext uri="{FF2B5EF4-FFF2-40B4-BE49-F238E27FC236}">
                <a16:creationId xmlns:a16="http://schemas.microsoft.com/office/drawing/2014/main" id="{4031D6FB-7197-0342-A57C-1D06F0F6B919}"/>
              </a:ext>
            </a:extLst>
          </p:cNvPr>
          <p:cNvSpPr/>
          <p:nvPr/>
        </p:nvSpPr>
        <p:spPr>
          <a:xfrm rot="17830158">
            <a:off x="4731415" y="5516045"/>
            <a:ext cx="646142" cy="291057"/>
          </a:xfrm>
          <a:prstGeom prst="rightArrow">
            <a:avLst/>
          </a:prstGeom>
          <a:solidFill>
            <a:srgbClr val="B049F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C72719-0636-FE43-B029-256189C53BFA}"/>
              </a:ext>
            </a:extLst>
          </p:cNvPr>
          <p:cNvSpPr txBox="1"/>
          <p:nvPr/>
        </p:nvSpPr>
        <p:spPr>
          <a:xfrm>
            <a:off x="4611042" y="5968557"/>
            <a:ext cx="12974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Want to insert 0 here.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DA8E522-C0B7-9E49-9567-625AF440F79F}"/>
              </a:ext>
            </a:extLst>
          </p:cNvPr>
          <p:cNvSpPr/>
          <p:nvPr/>
        </p:nvSpPr>
        <p:spPr>
          <a:xfrm>
            <a:off x="1740646" y="2568238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-4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9D22388-1117-E347-9F9F-91A28D43D307}"/>
              </a:ext>
            </a:extLst>
          </p:cNvPr>
          <p:cNvCxnSpPr/>
          <p:nvPr/>
        </p:nvCxnSpPr>
        <p:spPr>
          <a:xfrm flipH="1">
            <a:off x="3553104" y="3109090"/>
            <a:ext cx="1363974" cy="100217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1EE9DEA4-A0EE-2040-84D8-0A8F5B8D402A}"/>
              </a:ext>
            </a:extLst>
          </p:cNvPr>
          <p:cNvSpPr/>
          <p:nvPr/>
        </p:nvSpPr>
        <p:spPr>
          <a:xfrm>
            <a:off x="3536803" y="3647289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-2</a:t>
            </a:r>
          </a:p>
        </p:txBody>
      </p:sp>
      <p:sp>
        <p:nvSpPr>
          <p:cNvPr id="39" name="Title 38">
            <a:extLst>
              <a:ext uri="{FF2B5EF4-FFF2-40B4-BE49-F238E27FC236}">
                <a16:creationId xmlns:a16="http://schemas.microsoft.com/office/drawing/2014/main" id="{5B5BB9B7-3D70-654C-A126-B94F16429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525" y="-73765"/>
            <a:ext cx="7886700" cy="1325563"/>
          </a:xfrm>
        </p:spPr>
        <p:txBody>
          <a:bodyPr/>
          <a:lstStyle/>
          <a:p>
            <a:r>
              <a:rPr lang="en-US" dirty="0"/>
              <a:t>Example, part I</a:t>
            </a:r>
          </a:p>
        </p:txBody>
      </p:sp>
    </p:spTree>
    <p:extLst>
      <p:ext uri="{BB962C8B-B14F-4D97-AF65-F5344CB8AC3E}">
        <p14:creationId xmlns:p14="http://schemas.microsoft.com/office/powerpoint/2010/main" val="159685459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B9197AF-27D5-5145-86D6-D78ADFD28183}"/>
              </a:ext>
            </a:extLst>
          </p:cNvPr>
          <p:cNvSpPr/>
          <p:nvPr/>
        </p:nvSpPr>
        <p:spPr>
          <a:xfrm>
            <a:off x="6859607" y="4592909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111925-C73C-7044-9613-B6442D937D79}"/>
              </a:ext>
            </a:extLst>
          </p:cNvPr>
          <p:cNvSpPr/>
          <p:nvPr/>
        </p:nvSpPr>
        <p:spPr>
          <a:xfrm>
            <a:off x="5223114" y="4592909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7D62632-4909-4649-AC33-0AB96B40CF66}"/>
              </a:ext>
            </a:extLst>
          </p:cNvPr>
          <p:cNvSpPr/>
          <p:nvPr/>
        </p:nvSpPr>
        <p:spPr>
          <a:xfrm>
            <a:off x="6051031" y="3561259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6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3FA7A7-6AFB-114A-B008-87776EF4184D}"/>
              </a:ext>
            </a:extLst>
          </p:cNvPr>
          <p:cNvCxnSpPr>
            <a:stCxn id="9" idx="2"/>
            <a:endCxn id="8" idx="0"/>
          </p:cNvCxnSpPr>
          <p:nvPr/>
        </p:nvCxnSpPr>
        <p:spPr>
          <a:xfrm flipH="1">
            <a:off x="5529150" y="4266394"/>
            <a:ext cx="827917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A0E8D7D-2EFA-BD41-8AFE-2E815AF2228E}"/>
              </a:ext>
            </a:extLst>
          </p:cNvPr>
          <p:cNvCxnSpPr>
            <a:stCxn id="9" idx="2"/>
            <a:endCxn id="7" idx="0"/>
          </p:cNvCxnSpPr>
          <p:nvPr/>
        </p:nvCxnSpPr>
        <p:spPr>
          <a:xfrm>
            <a:off x="6357067" y="4266394"/>
            <a:ext cx="80857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8EDB69C3-ED33-7C4A-9735-83817A4C6A2E}"/>
              </a:ext>
            </a:extLst>
          </p:cNvPr>
          <p:cNvSpPr/>
          <p:nvPr/>
        </p:nvSpPr>
        <p:spPr>
          <a:xfrm>
            <a:off x="4611042" y="5624559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04CDE20-0762-9F46-A563-909BFA06B241}"/>
              </a:ext>
            </a:extLst>
          </p:cNvPr>
          <p:cNvCxnSpPr>
            <a:stCxn id="8" idx="2"/>
          </p:cNvCxnSpPr>
          <p:nvPr/>
        </p:nvCxnSpPr>
        <p:spPr>
          <a:xfrm flipH="1">
            <a:off x="4917078" y="5298044"/>
            <a:ext cx="612072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C087CD3-2939-E54D-9C35-D2CC78E9BE83}"/>
              </a:ext>
            </a:extLst>
          </p:cNvPr>
          <p:cNvSpPr/>
          <p:nvPr/>
        </p:nvSpPr>
        <p:spPr>
          <a:xfrm>
            <a:off x="4611042" y="2403955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-1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816245C-6B18-D94E-9252-03DC98E9B696}"/>
              </a:ext>
            </a:extLst>
          </p:cNvPr>
          <p:cNvCxnSpPr/>
          <p:nvPr/>
        </p:nvCxnSpPr>
        <p:spPr>
          <a:xfrm>
            <a:off x="4917078" y="3109090"/>
            <a:ext cx="1439989" cy="452169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4444003-57EF-0145-A94C-26B5DA227C48}"/>
              </a:ext>
            </a:extLst>
          </p:cNvPr>
          <p:cNvCxnSpPr/>
          <p:nvPr/>
        </p:nvCxnSpPr>
        <p:spPr>
          <a:xfrm flipH="1">
            <a:off x="3553104" y="3109090"/>
            <a:ext cx="1363974" cy="100217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6C24945-C9ED-DF48-8A24-D274985CAD7E}"/>
              </a:ext>
            </a:extLst>
          </p:cNvPr>
          <p:cNvCxnSpPr/>
          <p:nvPr/>
        </p:nvCxnSpPr>
        <p:spPr>
          <a:xfrm>
            <a:off x="3698053" y="1997933"/>
            <a:ext cx="1219025" cy="406022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CB1EFF9-A886-6A49-A70D-3E2DE3098EAB}"/>
              </a:ext>
            </a:extLst>
          </p:cNvPr>
          <p:cNvSpPr/>
          <p:nvPr/>
        </p:nvSpPr>
        <p:spPr>
          <a:xfrm>
            <a:off x="3392017" y="1292798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-3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691FA33-C9DF-6147-9FFE-DEAE9C2FE8AE}"/>
              </a:ext>
            </a:extLst>
          </p:cNvPr>
          <p:cNvCxnSpPr>
            <a:cxnSpLocks/>
            <a:stCxn id="23" idx="0"/>
          </p:cNvCxnSpPr>
          <p:nvPr/>
        </p:nvCxnSpPr>
        <p:spPr>
          <a:xfrm flipV="1">
            <a:off x="2046682" y="1997934"/>
            <a:ext cx="1651371" cy="570304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C04E1788-E610-CD49-A64F-E5D1E84E17C5}"/>
              </a:ext>
            </a:extLst>
          </p:cNvPr>
          <p:cNvSpPr/>
          <p:nvPr/>
        </p:nvSpPr>
        <p:spPr>
          <a:xfrm>
            <a:off x="1740646" y="2568238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-4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F36E441-8615-754F-BD91-CAF57DEED6F5}"/>
              </a:ext>
            </a:extLst>
          </p:cNvPr>
          <p:cNvSpPr/>
          <p:nvPr/>
        </p:nvSpPr>
        <p:spPr>
          <a:xfrm>
            <a:off x="3536803" y="3647289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-2</a:t>
            </a:r>
          </a:p>
        </p:txBody>
      </p:sp>
      <p:sp>
        <p:nvSpPr>
          <p:cNvPr id="32" name="Title 38">
            <a:extLst>
              <a:ext uri="{FF2B5EF4-FFF2-40B4-BE49-F238E27FC236}">
                <a16:creationId xmlns:a16="http://schemas.microsoft.com/office/drawing/2014/main" id="{FA07E537-2B21-8E46-8115-A515D4CD3C0F}"/>
              </a:ext>
            </a:extLst>
          </p:cNvPr>
          <p:cNvSpPr txBox="1">
            <a:spLocks/>
          </p:cNvSpPr>
          <p:nvPr/>
        </p:nvSpPr>
        <p:spPr>
          <a:xfrm>
            <a:off x="205525" y="-7376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Example, part 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03102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B9197AF-27D5-5145-86D6-D78ADFD28183}"/>
              </a:ext>
            </a:extLst>
          </p:cNvPr>
          <p:cNvSpPr/>
          <p:nvPr/>
        </p:nvSpPr>
        <p:spPr>
          <a:xfrm>
            <a:off x="6859607" y="4592909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111925-C73C-7044-9613-B6442D937D79}"/>
              </a:ext>
            </a:extLst>
          </p:cNvPr>
          <p:cNvSpPr/>
          <p:nvPr/>
        </p:nvSpPr>
        <p:spPr>
          <a:xfrm>
            <a:off x="5223114" y="4592909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7D62632-4909-4649-AC33-0AB96B40CF66}"/>
              </a:ext>
            </a:extLst>
          </p:cNvPr>
          <p:cNvSpPr/>
          <p:nvPr/>
        </p:nvSpPr>
        <p:spPr>
          <a:xfrm>
            <a:off x="6051031" y="3561259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6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3FA7A7-6AFB-114A-B008-87776EF4184D}"/>
              </a:ext>
            </a:extLst>
          </p:cNvPr>
          <p:cNvCxnSpPr>
            <a:stCxn id="9" idx="2"/>
            <a:endCxn id="8" idx="0"/>
          </p:cNvCxnSpPr>
          <p:nvPr/>
        </p:nvCxnSpPr>
        <p:spPr>
          <a:xfrm flipH="1">
            <a:off x="5529150" y="4266394"/>
            <a:ext cx="827917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A0E8D7D-2EFA-BD41-8AFE-2E815AF2228E}"/>
              </a:ext>
            </a:extLst>
          </p:cNvPr>
          <p:cNvCxnSpPr>
            <a:stCxn id="9" idx="2"/>
            <a:endCxn id="7" idx="0"/>
          </p:cNvCxnSpPr>
          <p:nvPr/>
        </p:nvCxnSpPr>
        <p:spPr>
          <a:xfrm>
            <a:off x="6357067" y="4266394"/>
            <a:ext cx="80857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8EDB69C3-ED33-7C4A-9735-83817A4C6A2E}"/>
              </a:ext>
            </a:extLst>
          </p:cNvPr>
          <p:cNvSpPr/>
          <p:nvPr/>
        </p:nvSpPr>
        <p:spPr>
          <a:xfrm>
            <a:off x="4611042" y="5624559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04CDE20-0762-9F46-A563-909BFA06B241}"/>
              </a:ext>
            </a:extLst>
          </p:cNvPr>
          <p:cNvCxnSpPr>
            <a:stCxn id="8" idx="2"/>
          </p:cNvCxnSpPr>
          <p:nvPr/>
        </p:nvCxnSpPr>
        <p:spPr>
          <a:xfrm flipH="1">
            <a:off x="4917078" y="5298044"/>
            <a:ext cx="612072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C087CD3-2939-E54D-9C35-D2CC78E9BE83}"/>
              </a:ext>
            </a:extLst>
          </p:cNvPr>
          <p:cNvSpPr/>
          <p:nvPr/>
        </p:nvSpPr>
        <p:spPr>
          <a:xfrm>
            <a:off x="4611042" y="2403955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-1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816245C-6B18-D94E-9252-03DC98E9B696}"/>
              </a:ext>
            </a:extLst>
          </p:cNvPr>
          <p:cNvCxnSpPr/>
          <p:nvPr/>
        </p:nvCxnSpPr>
        <p:spPr>
          <a:xfrm>
            <a:off x="4917078" y="3109090"/>
            <a:ext cx="1439989" cy="452169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4444003-57EF-0145-A94C-26B5DA227C48}"/>
              </a:ext>
            </a:extLst>
          </p:cNvPr>
          <p:cNvCxnSpPr/>
          <p:nvPr/>
        </p:nvCxnSpPr>
        <p:spPr>
          <a:xfrm flipH="1">
            <a:off x="3553104" y="3109090"/>
            <a:ext cx="1363974" cy="100217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6C24945-C9ED-DF48-8A24-D274985CAD7E}"/>
              </a:ext>
            </a:extLst>
          </p:cNvPr>
          <p:cNvCxnSpPr/>
          <p:nvPr/>
        </p:nvCxnSpPr>
        <p:spPr>
          <a:xfrm>
            <a:off x="3698053" y="1997933"/>
            <a:ext cx="1219025" cy="406022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CB1EFF9-A886-6A49-A70D-3E2DE3098EAB}"/>
              </a:ext>
            </a:extLst>
          </p:cNvPr>
          <p:cNvSpPr/>
          <p:nvPr/>
        </p:nvSpPr>
        <p:spPr>
          <a:xfrm>
            <a:off x="3392017" y="1292798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-3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691FA33-C9DF-6147-9FFE-DEAE9C2FE8AE}"/>
              </a:ext>
            </a:extLst>
          </p:cNvPr>
          <p:cNvCxnSpPr>
            <a:cxnSpLocks/>
          </p:cNvCxnSpPr>
          <p:nvPr/>
        </p:nvCxnSpPr>
        <p:spPr>
          <a:xfrm flipV="1">
            <a:off x="2066795" y="1997933"/>
            <a:ext cx="1631258" cy="57030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81A725F-941B-FF41-A864-51847F9CEE84}"/>
              </a:ext>
            </a:extLst>
          </p:cNvPr>
          <p:cNvSpPr txBox="1"/>
          <p:nvPr/>
        </p:nvSpPr>
        <p:spPr>
          <a:xfrm>
            <a:off x="7797056" y="4081728"/>
            <a:ext cx="1866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Flip colors!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C71C413-7149-8540-A41C-FE02ECB37338}"/>
              </a:ext>
            </a:extLst>
          </p:cNvPr>
          <p:cNvCxnSpPr>
            <a:stCxn id="3" idx="1"/>
          </p:cNvCxnSpPr>
          <p:nvPr/>
        </p:nvCxnSpPr>
        <p:spPr>
          <a:xfrm flipH="1" flipV="1">
            <a:off x="6761355" y="3913826"/>
            <a:ext cx="1035701" cy="3525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B05DE7C-C653-334A-A88D-99EF21DFDBE6}"/>
              </a:ext>
            </a:extLst>
          </p:cNvPr>
          <p:cNvCxnSpPr>
            <a:cxnSpLocks/>
          </p:cNvCxnSpPr>
          <p:nvPr/>
        </p:nvCxnSpPr>
        <p:spPr>
          <a:xfrm flipH="1">
            <a:off x="7580981" y="4418794"/>
            <a:ext cx="368476" cy="5733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903CA2C9-5023-7A4E-8818-CB52CA26ECB4}"/>
              </a:ext>
            </a:extLst>
          </p:cNvPr>
          <p:cNvSpPr/>
          <p:nvPr/>
        </p:nvSpPr>
        <p:spPr>
          <a:xfrm>
            <a:off x="1740646" y="2568238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-4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C7712B8-7602-AA44-8EE6-14A194B140A4}"/>
              </a:ext>
            </a:extLst>
          </p:cNvPr>
          <p:cNvSpPr/>
          <p:nvPr/>
        </p:nvSpPr>
        <p:spPr>
          <a:xfrm>
            <a:off x="3536803" y="3647289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-2</a:t>
            </a:r>
          </a:p>
        </p:txBody>
      </p:sp>
      <p:sp>
        <p:nvSpPr>
          <p:cNvPr id="36" name="Title 38">
            <a:extLst>
              <a:ext uri="{FF2B5EF4-FFF2-40B4-BE49-F238E27FC236}">
                <a16:creationId xmlns:a16="http://schemas.microsoft.com/office/drawing/2014/main" id="{BC2D163F-4A11-0B49-8777-E28E7EA8C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525" y="-73765"/>
            <a:ext cx="7886700" cy="1325563"/>
          </a:xfrm>
        </p:spPr>
        <p:txBody>
          <a:bodyPr/>
          <a:lstStyle/>
          <a:p>
            <a:r>
              <a:rPr lang="en-US" dirty="0"/>
              <a:t>Example, part I</a:t>
            </a:r>
          </a:p>
        </p:txBody>
      </p:sp>
    </p:spTree>
    <p:extLst>
      <p:ext uri="{BB962C8B-B14F-4D97-AF65-F5344CB8AC3E}">
        <p14:creationId xmlns:p14="http://schemas.microsoft.com/office/powerpoint/2010/main" val="166182155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B9197AF-27D5-5145-86D6-D78ADFD28183}"/>
              </a:ext>
            </a:extLst>
          </p:cNvPr>
          <p:cNvSpPr/>
          <p:nvPr/>
        </p:nvSpPr>
        <p:spPr>
          <a:xfrm>
            <a:off x="6859607" y="4592909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111925-C73C-7044-9613-B6442D937D79}"/>
              </a:ext>
            </a:extLst>
          </p:cNvPr>
          <p:cNvSpPr/>
          <p:nvPr/>
        </p:nvSpPr>
        <p:spPr>
          <a:xfrm>
            <a:off x="5223114" y="4592909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7D62632-4909-4649-AC33-0AB96B40CF66}"/>
              </a:ext>
            </a:extLst>
          </p:cNvPr>
          <p:cNvSpPr/>
          <p:nvPr/>
        </p:nvSpPr>
        <p:spPr>
          <a:xfrm>
            <a:off x="6051031" y="3561259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6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3FA7A7-6AFB-114A-B008-87776EF4184D}"/>
              </a:ext>
            </a:extLst>
          </p:cNvPr>
          <p:cNvCxnSpPr>
            <a:stCxn id="9" idx="2"/>
            <a:endCxn id="8" idx="0"/>
          </p:cNvCxnSpPr>
          <p:nvPr/>
        </p:nvCxnSpPr>
        <p:spPr>
          <a:xfrm flipH="1">
            <a:off x="5529150" y="4266394"/>
            <a:ext cx="827917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8EDB69C3-ED33-7C4A-9735-83817A4C6A2E}"/>
              </a:ext>
            </a:extLst>
          </p:cNvPr>
          <p:cNvSpPr/>
          <p:nvPr/>
        </p:nvSpPr>
        <p:spPr>
          <a:xfrm>
            <a:off x="4611042" y="5624559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04CDE20-0762-9F46-A563-909BFA06B241}"/>
              </a:ext>
            </a:extLst>
          </p:cNvPr>
          <p:cNvCxnSpPr>
            <a:stCxn id="8" idx="2"/>
          </p:cNvCxnSpPr>
          <p:nvPr/>
        </p:nvCxnSpPr>
        <p:spPr>
          <a:xfrm flipH="1">
            <a:off x="4917078" y="5298044"/>
            <a:ext cx="612072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Freeform 39">
            <a:extLst>
              <a:ext uri="{FF2B5EF4-FFF2-40B4-BE49-F238E27FC236}">
                <a16:creationId xmlns:a16="http://schemas.microsoft.com/office/drawing/2014/main" id="{827C03EF-D99D-9F40-B3EA-9B7BA0BD86DB}"/>
              </a:ext>
            </a:extLst>
          </p:cNvPr>
          <p:cNvSpPr/>
          <p:nvPr/>
        </p:nvSpPr>
        <p:spPr>
          <a:xfrm>
            <a:off x="3299982" y="3109090"/>
            <a:ext cx="5502098" cy="4027819"/>
          </a:xfrm>
          <a:custGeom>
            <a:avLst/>
            <a:gdLst>
              <a:gd name="connsiteX0" fmla="*/ 353036 w 5502098"/>
              <a:gd name="connsiteY0" fmla="*/ 3603086 h 4027819"/>
              <a:gd name="connsiteX1" fmla="*/ 854077 w 5502098"/>
              <a:gd name="connsiteY1" fmla="*/ 2150066 h 4027819"/>
              <a:gd name="connsiteX2" fmla="*/ 2106680 w 5502098"/>
              <a:gd name="connsiteY2" fmla="*/ 596839 h 4027819"/>
              <a:gd name="connsiteX3" fmla="*/ 2770559 w 5502098"/>
              <a:gd name="connsiteY3" fmla="*/ 70746 h 4027819"/>
              <a:gd name="connsiteX4" fmla="*/ 3772642 w 5502098"/>
              <a:gd name="connsiteY4" fmla="*/ 208532 h 4027819"/>
              <a:gd name="connsiteX5" fmla="*/ 5263239 w 5502098"/>
              <a:gd name="connsiteY5" fmla="*/ 1912072 h 4027819"/>
              <a:gd name="connsiteX6" fmla="*/ 5238187 w 5502098"/>
              <a:gd name="connsiteY6" fmla="*/ 2838998 h 4027819"/>
              <a:gd name="connsiteX7" fmla="*/ 5112927 w 5502098"/>
              <a:gd name="connsiteY7" fmla="*/ 3966340 h 4027819"/>
              <a:gd name="connsiteX8" fmla="*/ 378088 w 5502098"/>
              <a:gd name="connsiteY8" fmla="*/ 3853606 h 4027819"/>
              <a:gd name="connsiteX9" fmla="*/ 353036 w 5502098"/>
              <a:gd name="connsiteY9" fmla="*/ 3603086 h 4027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02098" h="4027819">
                <a:moveTo>
                  <a:pt x="353036" y="3603086"/>
                </a:moveTo>
                <a:cubicBezTo>
                  <a:pt x="432368" y="3319163"/>
                  <a:pt x="561803" y="2651107"/>
                  <a:pt x="854077" y="2150066"/>
                </a:cubicBezTo>
                <a:cubicBezTo>
                  <a:pt x="1146351" y="1649025"/>
                  <a:pt x="1787266" y="943392"/>
                  <a:pt x="2106680" y="596839"/>
                </a:cubicBezTo>
                <a:cubicBezTo>
                  <a:pt x="2426094" y="250286"/>
                  <a:pt x="2492899" y="135464"/>
                  <a:pt x="2770559" y="70746"/>
                </a:cubicBezTo>
                <a:cubicBezTo>
                  <a:pt x="3048219" y="6028"/>
                  <a:pt x="3357195" y="-98356"/>
                  <a:pt x="3772642" y="208532"/>
                </a:cubicBezTo>
                <a:cubicBezTo>
                  <a:pt x="4188089" y="515420"/>
                  <a:pt x="5018982" y="1473661"/>
                  <a:pt x="5263239" y="1912072"/>
                </a:cubicBezTo>
                <a:cubicBezTo>
                  <a:pt x="5507496" y="2350483"/>
                  <a:pt x="5263239" y="2496620"/>
                  <a:pt x="5238187" y="2838998"/>
                </a:cubicBezTo>
                <a:cubicBezTo>
                  <a:pt x="5213135" y="3181376"/>
                  <a:pt x="5922943" y="3797239"/>
                  <a:pt x="5112927" y="3966340"/>
                </a:cubicBezTo>
                <a:cubicBezTo>
                  <a:pt x="4302911" y="4135441"/>
                  <a:pt x="1171403" y="3907885"/>
                  <a:pt x="378088" y="3853606"/>
                </a:cubicBezTo>
                <a:cubicBezTo>
                  <a:pt x="-415227" y="3799327"/>
                  <a:pt x="273704" y="3887009"/>
                  <a:pt x="353036" y="3603086"/>
                </a:cubicBezTo>
                <a:close/>
              </a:path>
            </a:pathLst>
          </a:cu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3C91D201-3CBE-2A45-BDD0-F721369F7113}"/>
              </a:ext>
            </a:extLst>
          </p:cNvPr>
          <p:cNvSpPr/>
          <p:nvPr/>
        </p:nvSpPr>
        <p:spPr>
          <a:xfrm>
            <a:off x="1265129" y="921049"/>
            <a:ext cx="4620931" cy="3528780"/>
          </a:xfrm>
          <a:prstGeom prst="round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A0E8D7D-2EFA-BD41-8AFE-2E815AF2228E}"/>
              </a:ext>
            </a:extLst>
          </p:cNvPr>
          <p:cNvCxnSpPr>
            <a:stCxn id="9" idx="2"/>
            <a:endCxn id="7" idx="0"/>
          </p:cNvCxnSpPr>
          <p:nvPr/>
        </p:nvCxnSpPr>
        <p:spPr>
          <a:xfrm>
            <a:off x="6357067" y="4266394"/>
            <a:ext cx="80857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C087CD3-2939-E54D-9C35-D2CC78E9BE83}"/>
              </a:ext>
            </a:extLst>
          </p:cNvPr>
          <p:cNvSpPr/>
          <p:nvPr/>
        </p:nvSpPr>
        <p:spPr>
          <a:xfrm>
            <a:off x="4611042" y="2403955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-1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816245C-6B18-D94E-9252-03DC98E9B696}"/>
              </a:ext>
            </a:extLst>
          </p:cNvPr>
          <p:cNvCxnSpPr/>
          <p:nvPr/>
        </p:nvCxnSpPr>
        <p:spPr>
          <a:xfrm>
            <a:off x="4917078" y="3109090"/>
            <a:ext cx="1439989" cy="452169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4444003-57EF-0145-A94C-26B5DA227C48}"/>
              </a:ext>
            </a:extLst>
          </p:cNvPr>
          <p:cNvCxnSpPr/>
          <p:nvPr/>
        </p:nvCxnSpPr>
        <p:spPr>
          <a:xfrm flipH="1">
            <a:off x="3553104" y="3109090"/>
            <a:ext cx="1363974" cy="100217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6C24945-C9ED-DF48-8A24-D274985CAD7E}"/>
              </a:ext>
            </a:extLst>
          </p:cNvPr>
          <p:cNvCxnSpPr/>
          <p:nvPr/>
        </p:nvCxnSpPr>
        <p:spPr>
          <a:xfrm>
            <a:off x="3698053" y="1997933"/>
            <a:ext cx="1219025" cy="406022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CB1EFF9-A886-6A49-A70D-3E2DE3098EAB}"/>
              </a:ext>
            </a:extLst>
          </p:cNvPr>
          <p:cNvSpPr/>
          <p:nvPr/>
        </p:nvSpPr>
        <p:spPr>
          <a:xfrm>
            <a:off x="3392017" y="1292798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-3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691FA33-C9DF-6147-9FFE-DEAE9C2FE8AE}"/>
              </a:ext>
            </a:extLst>
          </p:cNvPr>
          <p:cNvCxnSpPr>
            <a:cxnSpLocks/>
            <a:stCxn id="26" idx="0"/>
          </p:cNvCxnSpPr>
          <p:nvPr/>
        </p:nvCxnSpPr>
        <p:spPr>
          <a:xfrm flipV="1">
            <a:off x="2046682" y="1997934"/>
            <a:ext cx="1651371" cy="570304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50DBD047-204F-6C44-8710-A83775C53E0A}"/>
              </a:ext>
            </a:extLst>
          </p:cNvPr>
          <p:cNvSpPr/>
          <p:nvPr/>
        </p:nvSpPr>
        <p:spPr>
          <a:xfrm>
            <a:off x="1740646" y="2568238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-4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52765D1-FF3F-BF4F-93EE-8CB1B4264CE1}"/>
              </a:ext>
            </a:extLst>
          </p:cNvPr>
          <p:cNvSpPr/>
          <p:nvPr/>
        </p:nvSpPr>
        <p:spPr>
          <a:xfrm>
            <a:off x="3536803" y="3647289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-2</a:t>
            </a:r>
          </a:p>
        </p:txBody>
      </p:sp>
      <p:sp>
        <p:nvSpPr>
          <p:cNvPr id="37" name="Title 38">
            <a:extLst>
              <a:ext uri="{FF2B5EF4-FFF2-40B4-BE49-F238E27FC236}">
                <a16:creationId xmlns:a16="http://schemas.microsoft.com/office/drawing/2014/main" id="{41EBAE8D-B1BA-8D4F-8E13-B40579466665}"/>
              </a:ext>
            </a:extLst>
          </p:cNvPr>
          <p:cNvSpPr txBox="1">
            <a:spLocks/>
          </p:cNvSpPr>
          <p:nvPr/>
        </p:nvSpPr>
        <p:spPr>
          <a:xfrm>
            <a:off x="205525" y="-7376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Example, part I</a:t>
            </a:r>
            <a:endParaRPr lang="en-US" dirty="0"/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35FC2CA8-FFDA-3945-959D-C4D2CC44C7DF}"/>
              </a:ext>
            </a:extLst>
          </p:cNvPr>
          <p:cNvSpPr/>
          <p:nvPr/>
        </p:nvSpPr>
        <p:spPr>
          <a:xfrm rot="11789196">
            <a:off x="5969663" y="3402751"/>
            <a:ext cx="646142" cy="291057"/>
          </a:xfrm>
          <a:prstGeom prst="rightArrow">
            <a:avLst/>
          </a:prstGeom>
          <a:solidFill>
            <a:srgbClr val="B049F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A343155-13E4-304D-9CAC-A73BD02650D8}"/>
              </a:ext>
            </a:extLst>
          </p:cNvPr>
          <p:cNvSpPr txBox="1"/>
          <p:nvPr/>
        </p:nvSpPr>
        <p:spPr>
          <a:xfrm>
            <a:off x="6752125" y="3475188"/>
            <a:ext cx="14625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Want to insert 6 here.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41F1B9C-697B-3240-AC22-65349CE5FF48}"/>
              </a:ext>
            </a:extLst>
          </p:cNvPr>
          <p:cNvSpPr txBox="1"/>
          <p:nvPr/>
        </p:nvSpPr>
        <p:spPr>
          <a:xfrm>
            <a:off x="5956377" y="1668608"/>
            <a:ext cx="21602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Need to know how to insert into trees that look like this…</a:t>
            </a:r>
          </a:p>
        </p:txBody>
      </p:sp>
    </p:spTree>
    <p:extLst>
      <p:ext uri="{BB962C8B-B14F-4D97-AF65-F5344CB8AC3E}">
        <p14:creationId xmlns:p14="http://schemas.microsoft.com/office/powerpoint/2010/main" val="4182911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INSERT: Many cases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250776" y="1750448"/>
            <a:ext cx="1482686" cy="1875535"/>
            <a:chOff x="5449062" y="3271196"/>
            <a:chExt cx="2463188" cy="3171595"/>
          </a:xfrm>
        </p:grpSpPr>
        <p:sp>
          <p:nvSpPr>
            <p:cNvPr id="5" name="Rectangle 4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8" name="Straight Connector 7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riangle 9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" name="Triangle 10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3922338" y="1750448"/>
            <a:ext cx="1482686" cy="1875535"/>
            <a:chOff x="5449062" y="3271196"/>
            <a:chExt cx="2463188" cy="3171595"/>
          </a:xfrm>
        </p:grpSpPr>
        <p:sp>
          <p:nvSpPr>
            <p:cNvPr id="14" name="Rectangle 13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riangle 18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0" name="Triangle 19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21" name="Straight Connector 20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6539331" y="1750448"/>
            <a:ext cx="1482686" cy="1875535"/>
            <a:chOff x="5449062" y="3271196"/>
            <a:chExt cx="2463188" cy="3171595"/>
          </a:xfrm>
        </p:grpSpPr>
        <p:sp>
          <p:nvSpPr>
            <p:cNvPr id="23" name="Rectangle 22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26" name="Straight Connector 25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riangle 27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9" name="Triangle 28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30" name="Straight Connector 29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ight Arrow 30"/>
          <p:cNvSpPr/>
          <p:nvPr/>
        </p:nvSpPr>
        <p:spPr>
          <a:xfrm rot="19235270">
            <a:off x="591739" y="2887731"/>
            <a:ext cx="742950" cy="365286"/>
          </a:xfrm>
          <a:prstGeom prst="rightArrow">
            <a:avLst/>
          </a:prstGeom>
          <a:solidFill>
            <a:srgbClr val="B049F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/>
          <p:cNvSpPr/>
          <p:nvPr/>
        </p:nvSpPr>
        <p:spPr>
          <a:xfrm rot="19235270">
            <a:off x="3286668" y="2910395"/>
            <a:ext cx="742950" cy="365286"/>
          </a:xfrm>
          <a:prstGeom prst="rightArrow">
            <a:avLst/>
          </a:prstGeom>
          <a:solidFill>
            <a:srgbClr val="B049F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9235270">
            <a:off x="5881104" y="2887730"/>
            <a:ext cx="742950" cy="365286"/>
          </a:xfrm>
          <a:prstGeom prst="rightArrow">
            <a:avLst/>
          </a:prstGeom>
          <a:solidFill>
            <a:srgbClr val="B049F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924" y="1308703"/>
            <a:ext cx="2704369" cy="2769423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73CDAA0A-D573-3840-A8F2-E4C8D1588EFE}"/>
              </a:ext>
            </a:extLst>
          </p:cNvPr>
          <p:cNvSpPr txBox="1"/>
          <p:nvPr/>
        </p:nvSpPr>
        <p:spPr>
          <a:xfrm>
            <a:off x="560253" y="4108246"/>
            <a:ext cx="8308174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/>
              <a:t>Suppose we want to insert 0 </a:t>
            </a:r>
            <a:r>
              <a:rPr lang="en-US" sz="2800" b="1" dirty="0">
                <a:solidFill>
                  <a:srgbClr val="B049FD"/>
                </a:solidFill>
              </a:rPr>
              <a:t>here</a:t>
            </a:r>
            <a:r>
              <a:rPr lang="en-US" sz="2800" dirty="0"/>
              <a:t>.</a:t>
            </a:r>
          </a:p>
          <a:p>
            <a:pPr marL="742950" lvl="1" indent="-285750">
              <a:buFont typeface="Arial" charset="0"/>
              <a:buChar char="•"/>
            </a:pPr>
            <a:endParaRPr lang="en-US" sz="2400" dirty="0"/>
          </a:p>
          <a:p>
            <a:pPr marL="285750" indent="-285750">
              <a:buFont typeface="Arial" charset="0"/>
              <a:buChar char="•"/>
            </a:pPr>
            <a:r>
              <a:rPr lang="en-US" sz="2800" dirty="0"/>
              <a:t>There are 3 “important” cases for different colorings of the existing tree, and there are 9 more cases for all of the various symmetries of these 3 cases.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9DB610F-D8E5-054B-88DF-9132B0D3E646}"/>
              </a:ext>
            </a:extLst>
          </p:cNvPr>
          <p:cNvSpPr txBox="1"/>
          <p:nvPr/>
        </p:nvSpPr>
        <p:spPr>
          <a:xfrm>
            <a:off x="6075768" y="602567"/>
            <a:ext cx="22922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FF0000"/>
                </a:solidFill>
              </a:rPr>
              <a:t>That’s this case!</a:t>
            </a:r>
          </a:p>
        </p:txBody>
      </p:sp>
    </p:spTree>
    <p:extLst>
      <p:ext uri="{BB962C8B-B14F-4D97-AF65-F5344CB8AC3E}">
        <p14:creationId xmlns:p14="http://schemas.microsoft.com/office/powerpoint/2010/main" val="599834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03526"/>
            <a:ext cx="7886700" cy="1579905"/>
          </a:xfrm>
        </p:spPr>
        <p:txBody>
          <a:bodyPr>
            <a:normAutofit/>
          </a:bodyPr>
          <a:lstStyle/>
          <a:p>
            <a:r>
              <a:rPr lang="en-US" dirty="0"/>
              <a:t>Make a new </a:t>
            </a:r>
            <a:r>
              <a:rPr lang="en-US" b="1" dirty="0">
                <a:solidFill>
                  <a:srgbClr val="C00000"/>
                </a:solidFill>
              </a:rPr>
              <a:t>red node</a:t>
            </a:r>
            <a:r>
              <a:rPr lang="en-US" dirty="0">
                <a:solidFill>
                  <a:srgbClr val="C00000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Insert it as you would normally.</a:t>
            </a:r>
          </a:p>
          <a:p>
            <a:r>
              <a:rPr lang="en-US" dirty="0">
                <a:solidFill>
                  <a:schemeClr val="accent4"/>
                </a:solidFill>
              </a:rPr>
              <a:t>Fix things up if needed.</a:t>
            </a:r>
          </a:p>
        </p:txBody>
      </p:sp>
      <p:sp>
        <p:nvSpPr>
          <p:cNvPr id="5" name="Rectangle 4"/>
          <p:cNvSpPr/>
          <p:nvPr/>
        </p:nvSpPr>
        <p:spPr>
          <a:xfrm>
            <a:off x="2890413" y="4115081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6" name="Rectangle 5"/>
          <p:cNvSpPr/>
          <p:nvPr/>
        </p:nvSpPr>
        <p:spPr>
          <a:xfrm>
            <a:off x="1253920" y="4115081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2081837" y="3083431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6</a:t>
            </a:r>
          </a:p>
        </p:txBody>
      </p:sp>
      <p:cxnSp>
        <p:nvCxnSpPr>
          <p:cNvPr id="10" name="Straight Connector 9"/>
          <p:cNvCxnSpPr>
            <a:stCxn id="7" idx="2"/>
            <a:endCxn id="6" idx="0"/>
          </p:cNvCxnSpPr>
          <p:nvPr/>
        </p:nvCxnSpPr>
        <p:spPr>
          <a:xfrm flipH="1">
            <a:off x="1559956" y="3788566"/>
            <a:ext cx="827917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7" idx="2"/>
            <a:endCxn id="5" idx="0"/>
          </p:cNvCxnSpPr>
          <p:nvPr/>
        </p:nvCxnSpPr>
        <p:spPr>
          <a:xfrm>
            <a:off x="2387873" y="3788566"/>
            <a:ext cx="80857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717958" y="3529333"/>
            <a:ext cx="333382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Example: Insert 0.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Maybe with a subtree below it.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41848" y="5146731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0</a:t>
            </a:r>
          </a:p>
        </p:txBody>
      </p:sp>
      <p:cxnSp>
        <p:nvCxnSpPr>
          <p:cNvPr id="31" name="Straight Connector 30"/>
          <p:cNvCxnSpPr>
            <a:stCxn id="6" idx="2"/>
            <a:endCxn id="30" idx="0"/>
          </p:cNvCxnSpPr>
          <p:nvPr/>
        </p:nvCxnSpPr>
        <p:spPr>
          <a:xfrm flipH="1">
            <a:off x="947884" y="4820216"/>
            <a:ext cx="612072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riangle 25"/>
          <p:cNvSpPr/>
          <p:nvPr/>
        </p:nvSpPr>
        <p:spPr>
          <a:xfrm>
            <a:off x="2602496" y="4820216"/>
            <a:ext cx="1114612" cy="1434810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riangle 32"/>
          <p:cNvSpPr/>
          <p:nvPr/>
        </p:nvSpPr>
        <p:spPr>
          <a:xfrm>
            <a:off x="1544803" y="5146731"/>
            <a:ext cx="642377" cy="981168"/>
          </a:xfrm>
          <a:prstGeom prst="triangle">
            <a:avLst/>
          </a:prstGeom>
          <a:solidFill>
            <a:schemeClr val="accent6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Connector 33"/>
          <p:cNvCxnSpPr/>
          <p:nvPr/>
        </p:nvCxnSpPr>
        <p:spPr>
          <a:xfrm>
            <a:off x="1559956" y="4820216"/>
            <a:ext cx="30603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736258" y="2082691"/>
            <a:ext cx="2889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if it looks like this?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7369218" y="140484"/>
            <a:ext cx="1482686" cy="1875535"/>
            <a:chOff x="5449062" y="3271196"/>
            <a:chExt cx="2463188" cy="3171595"/>
          </a:xfrm>
        </p:grpSpPr>
        <p:sp>
          <p:nvSpPr>
            <p:cNvPr id="36" name="Rectangle 35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39" name="Straight Connector 38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riangle 40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43" name="Straight Connector 42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riangle 27"/>
          <p:cNvSpPr/>
          <p:nvPr/>
        </p:nvSpPr>
        <p:spPr>
          <a:xfrm>
            <a:off x="628650" y="5851866"/>
            <a:ext cx="558147" cy="879250"/>
          </a:xfrm>
          <a:prstGeom prst="triangle">
            <a:avLst/>
          </a:prstGeom>
          <a:solidFill>
            <a:schemeClr val="accent3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itle 7">
            <a:extLst>
              <a:ext uri="{FF2B5EF4-FFF2-40B4-BE49-F238E27FC236}">
                <a16:creationId xmlns:a16="http://schemas.microsoft.com/office/drawing/2014/main" id="{B9F78957-4862-8144-9CA3-120234E48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dirty="0"/>
              <a:t>INSERT: Case 3</a:t>
            </a:r>
          </a:p>
        </p:txBody>
      </p:sp>
    </p:spTree>
    <p:extLst>
      <p:ext uri="{BB962C8B-B14F-4D97-AF65-F5344CB8AC3E}">
        <p14:creationId xmlns:p14="http://schemas.microsoft.com/office/powerpoint/2010/main" val="1136654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uiExpand="1" build="p" bldLvl="2"/>
      <p:bldP spid="30" grpId="0" animBg="1"/>
      <p:bldP spid="2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-118053"/>
            <a:ext cx="7886700" cy="1325563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UN</a:t>
            </a:r>
            <a:r>
              <a:rPr lang="en-US" dirty="0" err="1"/>
              <a:t>Sorted</a:t>
            </a:r>
            <a:r>
              <a:rPr lang="en-US" dirty="0"/>
              <a:t> linked lists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90689"/>
            <a:ext cx="9283976" cy="4573633"/>
          </a:xfrm>
        </p:spPr>
        <p:txBody>
          <a:bodyPr>
            <a:normAutofit/>
          </a:bodyPr>
          <a:lstStyle/>
          <a:p>
            <a:r>
              <a:rPr lang="en-US" dirty="0"/>
              <a:t>O(1) INSERT: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O(n) SEARCH/DELETE: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065513" y="940012"/>
            <a:ext cx="4743430" cy="453162"/>
            <a:chOff x="763010" y="3220870"/>
            <a:chExt cx="7752340" cy="655334"/>
          </a:xfrm>
        </p:grpSpPr>
        <p:sp>
          <p:nvSpPr>
            <p:cNvPr id="5" name="Rectangle 4"/>
            <p:cNvSpPr/>
            <p:nvPr/>
          </p:nvSpPr>
          <p:spPr>
            <a:xfrm>
              <a:off x="4553815" y="3220871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2331936" y="3220873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7910870" y="3220870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6775694" y="3220873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245233" y="3220873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3467112" y="3220872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solidFill>
                    <a:schemeClr val="tx1"/>
                  </a:solidFill>
                </a:rPr>
                <a:t>3</a:t>
              </a:r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640518" y="3220870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12" name="Straight Arrow Connector 11"/>
            <p:cNvCxnSpPr>
              <a:stCxn id="10" idx="3"/>
              <a:endCxn id="7" idx="1"/>
            </p:cNvCxnSpPr>
            <p:nvPr/>
          </p:nvCxnSpPr>
          <p:spPr>
            <a:xfrm>
              <a:off x="1849713" y="3548539"/>
              <a:ext cx="482223" cy="0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stCxn id="7" idx="3"/>
              <a:endCxn id="11" idx="1"/>
            </p:cNvCxnSpPr>
            <p:nvPr/>
          </p:nvCxnSpPr>
          <p:spPr>
            <a:xfrm flipV="1">
              <a:off x="2936416" y="3548538"/>
              <a:ext cx="530696" cy="1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11" idx="3"/>
              <a:endCxn id="6" idx="1"/>
            </p:cNvCxnSpPr>
            <p:nvPr/>
          </p:nvCxnSpPr>
          <p:spPr>
            <a:xfrm flipV="1">
              <a:off x="4071592" y="3548537"/>
              <a:ext cx="482223" cy="1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6" idx="3"/>
              <a:endCxn id="12" idx="1"/>
            </p:cNvCxnSpPr>
            <p:nvPr/>
          </p:nvCxnSpPr>
          <p:spPr>
            <a:xfrm flipV="1">
              <a:off x="5158295" y="3548536"/>
              <a:ext cx="482223" cy="1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12" idx="3"/>
              <a:endCxn id="9" idx="1"/>
            </p:cNvCxnSpPr>
            <p:nvPr/>
          </p:nvCxnSpPr>
          <p:spPr>
            <a:xfrm>
              <a:off x="6244998" y="3548536"/>
              <a:ext cx="530696" cy="3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9" idx="3"/>
              <a:endCxn id="8" idx="1"/>
            </p:cNvCxnSpPr>
            <p:nvPr/>
          </p:nvCxnSpPr>
          <p:spPr>
            <a:xfrm flipV="1">
              <a:off x="7380174" y="3548536"/>
              <a:ext cx="530696" cy="3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763010" y="3548535"/>
              <a:ext cx="482223" cy="0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309429" y="2710702"/>
            <a:ext cx="8452732" cy="655334"/>
            <a:chOff x="62618" y="3220870"/>
            <a:chExt cx="8452732" cy="655334"/>
          </a:xfrm>
        </p:grpSpPr>
        <p:sp>
          <p:nvSpPr>
            <p:cNvPr id="21" name="Rectangle 20"/>
            <p:cNvSpPr/>
            <p:nvPr/>
          </p:nvSpPr>
          <p:spPr>
            <a:xfrm>
              <a:off x="4553815" y="3220871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331936" y="3220873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7910870" y="3220870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775694" y="3220873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245233" y="3220873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467112" y="3220872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solidFill>
                    <a:schemeClr val="tx1"/>
                  </a:solidFill>
                </a:rPr>
                <a:t>3</a:t>
              </a:r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5640518" y="3220870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28" name="Straight Arrow Connector 27"/>
            <p:cNvCxnSpPr>
              <a:stCxn id="28" idx="3"/>
              <a:endCxn id="25" idx="1"/>
            </p:cNvCxnSpPr>
            <p:nvPr/>
          </p:nvCxnSpPr>
          <p:spPr>
            <a:xfrm>
              <a:off x="1849713" y="3548539"/>
              <a:ext cx="482223" cy="0"/>
            </a:xfrm>
            <a:prstGeom prst="straightConnector1">
              <a:avLst/>
            </a:prstGeom>
            <a:ln w="349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>
              <a:stCxn id="25" idx="3"/>
              <a:endCxn id="29" idx="1"/>
            </p:cNvCxnSpPr>
            <p:nvPr/>
          </p:nvCxnSpPr>
          <p:spPr>
            <a:xfrm flipV="1">
              <a:off x="2936416" y="3548538"/>
              <a:ext cx="530696" cy="1"/>
            </a:xfrm>
            <a:prstGeom prst="straightConnector1">
              <a:avLst/>
            </a:prstGeom>
            <a:ln w="349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29" idx="3"/>
              <a:endCxn id="24" idx="1"/>
            </p:cNvCxnSpPr>
            <p:nvPr/>
          </p:nvCxnSpPr>
          <p:spPr>
            <a:xfrm flipV="1">
              <a:off x="4071592" y="3548537"/>
              <a:ext cx="482223" cy="1"/>
            </a:xfrm>
            <a:prstGeom prst="straightConnector1">
              <a:avLst/>
            </a:prstGeom>
            <a:ln w="349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>
              <a:stCxn id="24" idx="3"/>
              <a:endCxn id="30" idx="1"/>
            </p:cNvCxnSpPr>
            <p:nvPr/>
          </p:nvCxnSpPr>
          <p:spPr>
            <a:xfrm flipV="1">
              <a:off x="5158295" y="3548536"/>
              <a:ext cx="482223" cy="1"/>
            </a:xfrm>
            <a:prstGeom prst="straightConnector1">
              <a:avLst/>
            </a:prstGeom>
            <a:ln w="349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27" idx="3"/>
              <a:endCxn id="26" idx="1"/>
            </p:cNvCxnSpPr>
            <p:nvPr/>
          </p:nvCxnSpPr>
          <p:spPr>
            <a:xfrm flipV="1">
              <a:off x="7380174" y="3548536"/>
              <a:ext cx="530696" cy="3"/>
            </a:xfrm>
            <a:prstGeom prst="straightConnector1">
              <a:avLst/>
            </a:prstGeom>
            <a:ln w="349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>
              <a:off x="763010" y="3548535"/>
              <a:ext cx="482223" cy="0"/>
            </a:xfrm>
            <a:prstGeom prst="straightConnector1">
              <a:avLst/>
            </a:prstGeom>
            <a:ln w="349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62618" y="3363869"/>
              <a:ext cx="9783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HEAD</a:t>
              </a:r>
            </a:p>
          </p:txBody>
        </p:sp>
      </p:grpSp>
      <p:sp>
        <p:nvSpPr>
          <p:cNvPr id="36" name="Rectangle 35"/>
          <p:cNvSpPr/>
          <p:nvPr/>
        </p:nvSpPr>
        <p:spPr>
          <a:xfrm>
            <a:off x="965392" y="3633399"/>
            <a:ext cx="604480" cy="655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825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6</a:t>
            </a:r>
          </a:p>
        </p:txBody>
      </p:sp>
      <p:cxnSp>
        <p:nvCxnSpPr>
          <p:cNvPr id="63" name="Curved Connector 62"/>
          <p:cNvCxnSpPr>
            <a:cxnSpLocks/>
            <a:endCxn id="36" idx="1"/>
          </p:cNvCxnSpPr>
          <p:nvPr/>
        </p:nvCxnSpPr>
        <p:spPr>
          <a:xfrm>
            <a:off x="965392" y="3038368"/>
            <a:ext cx="12700" cy="922697"/>
          </a:xfrm>
          <a:prstGeom prst="curvedConnector5">
            <a:avLst>
              <a:gd name="adj1" fmla="val 1316417"/>
              <a:gd name="adj2" fmla="val 50000"/>
              <a:gd name="adj3" fmla="val -3473134"/>
            </a:avLst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urved Connector 68"/>
          <p:cNvCxnSpPr>
            <a:cxnSpLocks/>
            <a:stCxn id="36" idx="3"/>
          </p:cNvCxnSpPr>
          <p:nvPr/>
        </p:nvCxnSpPr>
        <p:spPr>
          <a:xfrm flipH="1" flipV="1">
            <a:off x="1496088" y="3038371"/>
            <a:ext cx="73784" cy="922694"/>
          </a:xfrm>
          <a:prstGeom prst="curvedConnector5">
            <a:avLst>
              <a:gd name="adj1" fmla="val -309823"/>
              <a:gd name="adj2" fmla="val 50000"/>
              <a:gd name="adj3" fmla="val 465314"/>
            </a:avLst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/>
          <p:cNvGrpSpPr/>
          <p:nvPr/>
        </p:nvGrpSpPr>
        <p:grpSpPr>
          <a:xfrm>
            <a:off x="284916" y="4845897"/>
            <a:ext cx="8452732" cy="655334"/>
            <a:chOff x="62618" y="3220870"/>
            <a:chExt cx="8452732" cy="655334"/>
          </a:xfrm>
        </p:grpSpPr>
        <p:sp>
          <p:nvSpPr>
            <p:cNvPr id="73" name="Rectangle 72"/>
            <p:cNvSpPr/>
            <p:nvPr/>
          </p:nvSpPr>
          <p:spPr>
            <a:xfrm>
              <a:off x="4553815" y="3220871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2331936" y="3220873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7910870" y="3220870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6775694" y="3220873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245233" y="3220873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8" name="Rectangle 77"/>
            <p:cNvSpPr/>
            <p:nvPr/>
          </p:nvSpPr>
          <p:spPr>
            <a:xfrm>
              <a:off x="3467112" y="3220872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>
                  <a:solidFill>
                    <a:schemeClr val="tx1"/>
                  </a:solidFill>
                </a:rPr>
                <a:t>3</a:t>
              </a:r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5640518" y="3220870"/>
              <a:ext cx="604480" cy="655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825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80" name="Straight Arrow Connector 79"/>
            <p:cNvCxnSpPr>
              <a:stCxn id="78" idx="3"/>
              <a:endCxn id="75" idx="1"/>
            </p:cNvCxnSpPr>
            <p:nvPr/>
          </p:nvCxnSpPr>
          <p:spPr>
            <a:xfrm>
              <a:off x="1849713" y="3548539"/>
              <a:ext cx="482223" cy="0"/>
            </a:xfrm>
            <a:prstGeom prst="straightConnector1">
              <a:avLst/>
            </a:prstGeom>
            <a:ln w="349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>
              <a:stCxn id="75" idx="3"/>
              <a:endCxn id="79" idx="1"/>
            </p:cNvCxnSpPr>
            <p:nvPr/>
          </p:nvCxnSpPr>
          <p:spPr>
            <a:xfrm flipV="1">
              <a:off x="2936416" y="3548538"/>
              <a:ext cx="530696" cy="1"/>
            </a:xfrm>
            <a:prstGeom prst="straightConnector1">
              <a:avLst/>
            </a:prstGeom>
            <a:ln w="349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>
              <a:stCxn id="79" idx="3"/>
              <a:endCxn id="74" idx="1"/>
            </p:cNvCxnSpPr>
            <p:nvPr/>
          </p:nvCxnSpPr>
          <p:spPr>
            <a:xfrm flipV="1">
              <a:off x="4071592" y="3548537"/>
              <a:ext cx="482223" cy="1"/>
            </a:xfrm>
            <a:prstGeom prst="straightConnector1">
              <a:avLst/>
            </a:prstGeom>
            <a:ln w="349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/>
            <p:cNvCxnSpPr>
              <a:stCxn id="74" idx="3"/>
              <a:endCxn id="80" idx="1"/>
            </p:cNvCxnSpPr>
            <p:nvPr/>
          </p:nvCxnSpPr>
          <p:spPr>
            <a:xfrm flipV="1">
              <a:off x="5158295" y="3548536"/>
              <a:ext cx="482223" cy="1"/>
            </a:xfrm>
            <a:prstGeom prst="straightConnector1">
              <a:avLst/>
            </a:prstGeom>
            <a:ln w="349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>
              <a:stCxn id="80" idx="3"/>
              <a:endCxn id="77" idx="1"/>
            </p:cNvCxnSpPr>
            <p:nvPr/>
          </p:nvCxnSpPr>
          <p:spPr>
            <a:xfrm>
              <a:off x="6244998" y="3548536"/>
              <a:ext cx="530696" cy="3"/>
            </a:xfrm>
            <a:prstGeom prst="straightConnector1">
              <a:avLst/>
            </a:prstGeom>
            <a:ln w="349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/>
            <p:cNvCxnSpPr>
              <a:stCxn id="77" idx="3"/>
              <a:endCxn id="76" idx="1"/>
            </p:cNvCxnSpPr>
            <p:nvPr/>
          </p:nvCxnSpPr>
          <p:spPr>
            <a:xfrm flipV="1">
              <a:off x="7380174" y="3548536"/>
              <a:ext cx="530696" cy="3"/>
            </a:xfrm>
            <a:prstGeom prst="straightConnector1">
              <a:avLst/>
            </a:prstGeom>
            <a:ln w="349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/>
            <p:cNvCxnSpPr/>
            <p:nvPr/>
          </p:nvCxnSpPr>
          <p:spPr>
            <a:xfrm>
              <a:off x="763010" y="3548535"/>
              <a:ext cx="482223" cy="0"/>
            </a:xfrm>
            <a:prstGeom prst="straightConnector1">
              <a:avLst/>
            </a:prstGeom>
            <a:ln w="3492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Box 86"/>
            <p:cNvSpPr txBox="1"/>
            <p:nvPr/>
          </p:nvSpPr>
          <p:spPr>
            <a:xfrm>
              <a:off x="62618" y="3363869"/>
              <a:ext cx="9783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accent1"/>
                  </a:solidFill>
                </a:rPr>
                <a:t>HEAD</a:t>
              </a:r>
            </a:p>
          </p:txBody>
        </p:sp>
      </p:grpSp>
      <p:grpSp>
        <p:nvGrpSpPr>
          <p:cNvPr id="104" name="Group 103"/>
          <p:cNvGrpSpPr/>
          <p:nvPr/>
        </p:nvGrpSpPr>
        <p:grpSpPr>
          <a:xfrm>
            <a:off x="614149" y="5482181"/>
            <a:ext cx="5618289" cy="83930"/>
            <a:chOff x="614149" y="5482181"/>
            <a:chExt cx="5618289" cy="83930"/>
          </a:xfrm>
        </p:grpSpPr>
        <p:cxnSp>
          <p:nvCxnSpPr>
            <p:cNvPr id="89" name="Curved Connector 88"/>
            <p:cNvCxnSpPr>
              <a:stCxn id="77" idx="2"/>
              <a:endCxn id="74" idx="2"/>
            </p:cNvCxnSpPr>
            <p:nvPr/>
          </p:nvCxnSpPr>
          <p:spPr>
            <a:xfrm rot="16200000" flipH="1">
              <a:off x="2313122" y="4957879"/>
              <a:ext cx="12700" cy="1086703"/>
            </a:xfrm>
            <a:prstGeom prst="curvedConnector3">
              <a:avLst>
                <a:gd name="adj1" fmla="val 3949252"/>
              </a:avLst>
            </a:prstGeom>
            <a:ln w="22225">
              <a:solidFill>
                <a:schemeClr val="accent5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urved Connector 91"/>
            <p:cNvCxnSpPr/>
            <p:nvPr/>
          </p:nvCxnSpPr>
          <p:spPr>
            <a:xfrm rot="16200000" flipH="1">
              <a:off x="3399826" y="4984443"/>
              <a:ext cx="12700" cy="1086703"/>
            </a:xfrm>
            <a:prstGeom prst="curvedConnector3">
              <a:avLst>
                <a:gd name="adj1" fmla="val 3949252"/>
              </a:avLst>
            </a:prstGeom>
            <a:ln w="22225">
              <a:solidFill>
                <a:schemeClr val="accent5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urved Connector 92"/>
            <p:cNvCxnSpPr/>
            <p:nvPr/>
          </p:nvCxnSpPr>
          <p:spPr>
            <a:xfrm rot="16200000" flipH="1">
              <a:off x="4531220" y="5016409"/>
              <a:ext cx="12700" cy="1086703"/>
            </a:xfrm>
            <a:prstGeom prst="curvedConnector3">
              <a:avLst>
                <a:gd name="adj1" fmla="val 3949252"/>
              </a:avLst>
            </a:prstGeom>
            <a:ln w="22225">
              <a:solidFill>
                <a:schemeClr val="accent5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urved Connector 93"/>
            <p:cNvCxnSpPr/>
            <p:nvPr/>
          </p:nvCxnSpPr>
          <p:spPr>
            <a:xfrm rot="16200000" flipH="1">
              <a:off x="5682737" y="4997145"/>
              <a:ext cx="12700" cy="1086703"/>
            </a:xfrm>
            <a:prstGeom prst="curvedConnector3">
              <a:avLst>
                <a:gd name="adj1" fmla="val 3949252"/>
              </a:avLst>
            </a:prstGeom>
            <a:ln w="22225">
              <a:solidFill>
                <a:schemeClr val="accent5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urved Connector 94"/>
            <p:cNvCxnSpPr/>
            <p:nvPr/>
          </p:nvCxnSpPr>
          <p:spPr>
            <a:xfrm rot="16200000" flipH="1">
              <a:off x="1151151" y="4945179"/>
              <a:ext cx="12700" cy="1086703"/>
            </a:xfrm>
            <a:prstGeom prst="curvedConnector3">
              <a:avLst>
                <a:gd name="adj1" fmla="val 4379102"/>
              </a:avLst>
            </a:prstGeom>
            <a:ln w="22225">
              <a:solidFill>
                <a:schemeClr val="accent5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3" name="Straight Arrow Connector 102"/>
          <p:cNvCxnSpPr/>
          <p:nvPr/>
        </p:nvCxnSpPr>
        <p:spPr>
          <a:xfrm flipV="1">
            <a:off x="6498159" y="3045294"/>
            <a:ext cx="482223" cy="1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8785F646-0A0E-C246-B746-EDE601A988D5}"/>
              </a:ext>
            </a:extLst>
          </p:cNvPr>
          <p:cNvSpPr txBox="1"/>
          <p:nvPr/>
        </p:nvSpPr>
        <p:spPr>
          <a:xfrm>
            <a:off x="63182" y="2483952"/>
            <a:ext cx="42307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eg</a:t>
            </a:r>
            <a:r>
              <a:rPr lang="en-US" sz="2000" dirty="0"/>
              <a:t>, insert 6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2D57665-D926-324F-8CC0-B96A7EA12503}"/>
              </a:ext>
            </a:extLst>
          </p:cNvPr>
          <p:cNvSpPr txBox="1"/>
          <p:nvPr/>
        </p:nvSpPr>
        <p:spPr>
          <a:xfrm>
            <a:off x="377413" y="6361782"/>
            <a:ext cx="78257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eg</a:t>
            </a:r>
            <a:r>
              <a:rPr lang="en-US" sz="2000" dirty="0"/>
              <a:t>, search for 1 (and then you could delete it by manipulating pointers).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A79F59-C175-6E44-A595-EB5D026C7DB4}"/>
              </a:ext>
            </a:extLst>
          </p:cNvPr>
          <p:cNvSpPr txBox="1"/>
          <p:nvPr/>
        </p:nvSpPr>
        <p:spPr>
          <a:xfrm>
            <a:off x="378779" y="818928"/>
            <a:ext cx="32653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NOTE: In class I had sorted linked lists as an example, but not-necessarily-sorted is what I meant to put.  Not sure what happened…</a:t>
            </a:r>
          </a:p>
        </p:txBody>
      </p:sp>
    </p:spTree>
    <p:extLst>
      <p:ext uri="{BB962C8B-B14F-4D97-AF65-F5344CB8AC3E}">
        <p14:creationId xmlns:p14="http://schemas.microsoft.com/office/powerpoint/2010/main" val="1078191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2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6" grpId="0" animBg="1"/>
      <p:bldP spid="60" grpId="0"/>
      <p:bldP spid="61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2405" y="85756"/>
            <a:ext cx="7886700" cy="726695"/>
          </a:xfrm>
        </p:spPr>
        <p:txBody>
          <a:bodyPr/>
          <a:lstStyle/>
          <a:p>
            <a:r>
              <a:rPr lang="en-US" dirty="0"/>
              <a:t>Recall Rotations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3122" y="991832"/>
            <a:ext cx="7886700" cy="85337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Maintain Binary Search Tree (BST) property, while moving stuff around.</a:t>
            </a:r>
          </a:p>
        </p:txBody>
      </p:sp>
      <p:sp>
        <p:nvSpPr>
          <p:cNvPr id="5" name="Rectangle 4"/>
          <p:cNvSpPr/>
          <p:nvPr/>
        </p:nvSpPr>
        <p:spPr>
          <a:xfrm>
            <a:off x="1447689" y="5419343"/>
            <a:ext cx="590796" cy="6266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B</a:t>
            </a:r>
          </a:p>
        </p:txBody>
      </p:sp>
      <p:sp>
        <p:nvSpPr>
          <p:cNvPr id="6" name="Rectangle 5"/>
          <p:cNvSpPr/>
          <p:nvPr/>
        </p:nvSpPr>
        <p:spPr>
          <a:xfrm>
            <a:off x="423083" y="5406706"/>
            <a:ext cx="590796" cy="6266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8" name="Rectangle 7"/>
          <p:cNvSpPr/>
          <p:nvPr/>
        </p:nvSpPr>
        <p:spPr>
          <a:xfrm>
            <a:off x="2065726" y="4051849"/>
            <a:ext cx="590796" cy="6266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9" name="Rectangle 8"/>
          <p:cNvSpPr/>
          <p:nvPr/>
        </p:nvSpPr>
        <p:spPr>
          <a:xfrm>
            <a:off x="1013879" y="4071367"/>
            <a:ext cx="590796" cy="6266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Y</a:t>
            </a:r>
          </a:p>
        </p:txBody>
      </p:sp>
      <p:sp>
        <p:nvSpPr>
          <p:cNvPr id="10" name="Rectangle 9"/>
          <p:cNvSpPr/>
          <p:nvPr/>
        </p:nvSpPr>
        <p:spPr>
          <a:xfrm>
            <a:off x="1513899" y="2624782"/>
            <a:ext cx="590796" cy="62661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X</a:t>
            </a:r>
          </a:p>
        </p:txBody>
      </p:sp>
      <p:cxnSp>
        <p:nvCxnSpPr>
          <p:cNvPr id="11" name="Straight Connector 10"/>
          <p:cNvCxnSpPr>
            <a:stCxn id="10" idx="2"/>
            <a:endCxn id="8" idx="0"/>
          </p:cNvCxnSpPr>
          <p:nvPr/>
        </p:nvCxnSpPr>
        <p:spPr>
          <a:xfrm>
            <a:off x="1809297" y="3251397"/>
            <a:ext cx="551827" cy="800452"/>
          </a:xfrm>
          <a:prstGeom prst="line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9" idx="2"/>
            <a:endCxn id="5" idx="0"/>
          </p:cNvCxnSpPr>
          <p:nvPr/>
        </p:nvCxnSpPr>
        <p:spPr>
          <a:xfrm>
            <a:off x="1309277" y="4697982"/>
            <a:ext cx="433810" cy="721361"/>
          </a:xfrm>
          <a:prstGeom prst="line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6" idx="0"/>
            <a:endCxn id="9" idx="2"/>
          </p:cNvCxnSpPr>
          <p:nvPr/>
        </p:nvCxnSpPr>
        <p:spPr>
          <a:xfrm flipV="1">
            <a:off x="718481" y="4697982"/>
            <a:ext cx="590796" cy="708724"/>
          </a:xfrm>
          <a:prstGeom prst="line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10" idx="2"/>
            <a:endCxn id="9" idx="0"/>
          </p:cNvCxnSpPr>
          <p:nvPr/>
        </p:nvCxnSpPr>
        <p:spPr>
          <a:xfrm flipH="1">
            <a:off x="1309277" y="3251397"/>
            <a:ext cx="500020" cy="819970"/>
          </a:xfrm>
          <a:prstGeom prst="line">
            <a:avLst/>
          </a:prstGeom>
          <a:solidFill>
            <a:schemeClr val="accent4">
              <a:lumMod val="20000"/>
              <a:lumOff val="80000"/>
            </a:schemeClr>
          </a:solidFill>
          <a:ln w="222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1" name="Picture 2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6918" y="3165603"/>
            <a:ext cx="2209517" cy="988962"/>
          </a:xfrm>
          <a:prstGeom prst="rect">
            <a:avLst/>
          </a:prstGeom>
        </p:spPr>
      </p:pic>
      <p:sp>
        <p:nvSpPr>
          <p:cNvPr id="232" name="TextBox 231"/>
          <p:cNvSpPr txBox="1"/>
          <p:nvPr/>
        </p:nvSpPr>
        <p:spPr>
          <a:xfrm>
            <a:off x="157055" y="2789732"/>
            <a:ext cx="1629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mic Sans MS" charset="0"/>
                <a:ea typeface="Comic Sans MS" charset="0"/>
                <a:cs typeface="Comic Sans MS" charset="0"/>
              </a:rPr>
              <a:t>YOINK!</a:t>
            </a:r>
          </a:p>
        </p:txBody>
      </p:sp>
      <p:sp>
        <p:nvSpPr>
          <p:cNvPr id="241" name="TextBox 240"/>
          <p:cNvSpPr txBox="1"/>
          <p:nvPr/>
        </p:nvSpPr>
        <p:spPr>
          <a:xfrm rot="394597">
            <a:off x="3124612" y="5813908"/>
            <a:ext cx="2149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  <a:latin typeface="Copperplate Gothic Bold" charset="0"/>
                <a:ea typeface="Copperplate Gothic Bold" charset="0"/>
                <a:cs typeface="Copperplate Gothic Bold" charset="0"/>
              </a:rPr>
              <a:t>That’s not binary!!</a:t>
            </a:r>
          </a:p>
        </p:txBody>
      </p:sp>
      <p:sp>
        <p:nvSpPr>
          <p:cNvPr id="549" name="TextBox 548"/>
          <p:cNvSpPr txBox="1"/>
          <p:nvPr/>
        </p:nvSpPr>
        <p:spPr>
          <a:xfrm>
            <a:off x="6591305" y="6077297"/>
            <a:ext cx="2663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CLAIM: </a:t>
            </a:r>
          </a:p>
          <a:p>
            <a:r>
              <a:rPr lang="en-US" dirty="0">
                <a:solidFill>
                  <a:schemeClr val="accent1"/>
                </a:solidFill>
              </a:rPr>
              <a:t>this still has BST property.</a:t>
            </a:r>
          </a:p>
        </p:txBody>
      </p:sp>
      <p:sp>
        <p:nvSpPr>
          <p:cNvPr id="16" name="Triangle 15"/>
          <p:cNvSpPr/>
          <p:nvPr/>
        </p:nvSpPr>
        <p:spPr>
          <a:xfrm>
            <a:off x="1447689" y="6045958"/>
            <a:ext cx="590796" cy="527119"/>
          </a:xfrm>
          <a:prstGeom prst="triangle">
            <a:avLst/>
          </a:prstGeom>
          <a:pattFill prst="dkHorz">
            <a:fgClr>
              <a:schemeClr val="accent4">
                <a:lumMod val="40000"/>
                <a:lumOff val="60000"/>
              </a:schemeClr>
            </a:fgClr>
            <a:bgClr>
              <a:schemeClr val="bg1"/>
            </a:bgClr>
          </a:pattFill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riangle 42"/>
          <p:cNvSpPr/>
          <p:nvPr/>
        </p:nvSpPr>
        <p:spPr>
          <a:xfrm>
            <a:off x="422186" y="6026228"/>
            <a:ext cx="590796" cy="527119"/>
          </a:xfrm>
          <a:prstGeom prst="triangle">
            <a:avLst/>
          </a:prstGeom>
          <a:pattFill prst="diagBrick">
            <a:fgClr>
              <a:schemeClr val="accent4">
                <a:lumMod val="40000"/>
                <a:lumOff val="60000"/>
              </a:schemeClr>
            </a:fgClr>
            <a:bgClr>
              <a:schemeClr val="bg1"/>
            </a:bgClr>
          </a:pattFill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riangle 43"/>
          <p:cNvSpPr/>
          <p:nvPr/>
        </p:nvSpPr>
        <p:spPr>
          <a:xfrm>
            <a:off x="2089543" y="4678464"/>
            <a:ext cx="590796" cy="527119"/>
          </a:xfrm>
          <a:prstGeom prst="triangle">
            <a:avLst/>
          </a:prstGeom>
          <a:pattFill prst="zigZag">
            <a:fgClr>
              <a:schemeClr val="accent4">
                <a:lumMod val="40000"/>
                <a:lumOff val="60000"/>
              </a:schemeClr>
            </a:fgClr>
            <a:bgClr>
              <a:schemeClr val="bg1"/>
            </a:bgClr>
          </a:pattFill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>
            <a:off x="3241145" y="1797948"/>
            <a:ext cx="3062561" cy="4773239"/>
            <a:chOff x="3241145" y="1797948"/>
            <a:chExt cx="3062561" cy="4773239"/>
          </a:xfrm>
        </p:grpSpPr>
        <p:grpSp>
          <p:nvGrpSpPr>
            <p:cNvPr id="7" name="Group 6"/>
            <p:cNvGrpSpPr/>
            <p:nvPr/>
          </p:nvGrpSpPr>
          <p:grpSpPr>
            <a:xfrm>
              <a:off x="3241145" y="1797948"/>
              <a:ext cx="3036132" cy="4748625"/>
              <a:chOff x="3241145" y="1797948"/>
              <a:chExt cx="3036132" cy="4748625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4310357" y="4053983"/>
                <a:ext cx="590796" cy="62661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tx1"/>
                    </a:solidFill>
                  </a:rPr>
                  <a:t>B</a:t>
                </a:r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3536506" y="4053983"/>
                <a:ext cx="590796" cy="62661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tx1"/>
                    </a:solidFill>
                  </a:rPr>
                  <a:t>A</a:t>
                </a:r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5686481" y="5419343"/>
                <a:ext cx="590796" cy="62661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tx1"/>
                    </a:solidFill>
                  </a:rPr>
                  <a:t>C</a:t>
                </a: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4414956" y="2624782"/>
                <a:ext cx="590796" cy="62661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tx1"/>
                    </a:solidFill>
                  </a:rPr>
                  <a:t>Y</a:t>
                </a:r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5250408" y="4053983"/>
                <a:ext cx="590796" cy="62661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tx1"/>
                    </a:solidFill>
                  </a:rPr>
                  <a:t>X</a:t>
                </a:r>
              </a:p>
            </p:txBody>
          </p:sp>
          <p:cxnSp>
            <p:nvCxnSpPr>
              <p:cNvPr id="23" name="Straight Connector 22"/>
              <p:cNvCxnSpPr>
                <a:stCxn id="22" idx="2"/>
                <a:endCxn id="20" idx="0"/>
              </p:cNvCxnSpPr>
              <p:nvPr/>
            </p:nvCxnSpPr>
            <p:spPr>
              <a:xfrm>
                <a:off x="5545806" y="4680598"/>
                <a:ext cx="436073" cy="738745"/>
              </a:xfrm>
              <a:prstGeom prst="lin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>
                <a:endCxn id="18" idx="0"/>
              </p:cNvCxnSpPr>
              <p:nvPr/>
            </p:nvCxnSpPr>
            <p:spPr>
              <a:xfrm flipH="1">
                <a:off x="4605755" y="3251397"/>
                <a:ext cx="75943" cy="802586"/>
              </a:xfrm>
              <a:prstGeom prst="lin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>
                <a:stCxn id="21" idx="2"/>
                <a:endCxn id="19" idx="0"/>
              </p:cNvCxnSpPr>
              <p:nvPr/>
            </p:nvCxnSpPr>
            <p:spPr>
              <a:xfrm flipH="1">
                <a:off x="3831904" y="3251397"/>
                <a:ext cx="878450" cy="802586"/>
              </a:xfrm>
              <a:prstGeom prst="lin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>
                <a:stCxn id="21" idx="2"/>
                <a:endCxn id="22" idx="0"/>
              </p:cNvCxnSpPr>
              <p:nvPr/>
            </p:nvCxnSpPr>
            <p:spPr>
              <a:xfrm>
                <a:off x="4710354" y="3251397"/>
                <a:ext cx="835452" cy="802586"/>
              </a:xfrm>
              <a:prstGeom prst="lin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38" name="Picture 237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260036" y="1803375"/>
                <a:ext cx="2034394" cy="910578"/>
              </a:xfrm>
              <a:prstGeom prst="rect">
                <a:avLst/>
              </a:prstGeom>
            </p:spPr>
          </p:pic>
          <p:cxnSp>
            <p:nvCxnSpPr>
              <p:cNvPr id="547" name="Straight Connector 546"/>
              <p:cNvCxnSpPr/>
              <p:nvPr/>
            </p:nvCxnSpPr>
            <p:spPr>
              <a:xfrm flipV="1">
                <a:off x="3241145" y="1797948"/>
                <a:ext cx="0" cy="474862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5" name="Triangle 44"/>
            <p:cNvSpPr/>
            <p:nvPr/>
          </p:nvSpPr>
          <p:spPr>
            <a:xfrm>
              <a:off x="4339762" y="4697982"/>
              <a:ext cx="590796" cy="527119"/>
            </a:xfrm>
            <a:prstGeom prst="triangle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3528227" y="4674230"/>
              <a:ext cx="590796" cy="527119"/>
            </a:xfrm>
            <a:prstGeom prst="triangle">
              <a:avLst/>
            </a:prstGeom>
            <a:pattFill prst="diagBrick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5712910" y="6044068"/>
              <a:ext cx="590796" cy="527119"/>
            </a:xfrm>
            <a:prstGeom prst="triangle">
              <a:avLst/>
            </a:prstGeom>
            <a:pattFill prst="zigZag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6574067" y="1824452"/>
            <a:ext cx="2495470" cy="4748625"/>
            <a:chOff x="6574067" y="1824452"/>
            <a:chExt cx="2495470" cy="4748625"/>
          </a:xfrm>
        </p:grpSpPr>
        <p:grpSp>
          <p:nvGrpSpPr>
            <p:cNvPr id="12" name="Group 11"/>
            <p:cNvGrpSpPr/>
            <p:nvPr/>
          </p:nvGrpSpPr>
          <p:grpSpPr>
            <a:xfrm>
              <a:off x="6574067" y="1824452"/>
              <a:ext cx="2495470" cy="4748625"/>
              <a:chOff x="6574067" y="1824452"/>
              <a:chExt cx="2495470" cy="4748625"/>
            </a:xfrm>
          </p:grpSpPr>
          <p:sp>
            <p:nvSpPr>
              <p:cNvPr id="242" name="Rectangle 241"/>
              <p:cNvSpPr/>
              <p:nvPr/>
            </p:nvSpPr>
            <p:spPr>
              <a:xfrm>
                <a:off x="7627751" y="5402547"/>
                <a:ext cx="590796" cy="62661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tx1"/>
                    </a:solidFill>
                  </a:rPr>
                  <a:t>B</a:t>
                </a:r>
              </a:p>
            </p:txBody>
          </p:sp>
          <p:sp>
            <p:nvSpPr>
              <p:cNvPr id="243" name="Rectangle 242"/>
              <p:cNvSpPr/>
              <p:nvPr/>
            </p:nvSpPr>
            <p:spPr>
              <a:xfrm>
                <a:off x="7008775" y="4000023"/>
                <a:ext cx="590796" cy="62661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tx1"/>
                    </a:solidFill>
                  </a:rPr>
                  <a:t>A</a:t>
                </a:r>
              </a:p>
            </p:txBody>
          </p:sp>
          <p:sp>
            <p:nvSpPr>
              <p:cNvPr id="244" name="Rectangle 243"/>
              <p:cNvSpPr/>
              <p:nvPr/>
            </p:nvSpPr>
            <p:spPr>
              <a:xfrm>
                <a:off x="8478741" y="5373110"/>
                <a:ext cx="590796" cy="62661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tx1"/>
                    </a:solidFill>
                  </a:rPr>
                  <a:t>C</a:t>
                </a:r>
              </a:p>
            </p:txBody>
          </p:sp>
          <p:sp>
            <p:nvSpPr>
              <p:cNvPr id="245" name="Rectangle 244"/>
              <p:cNvSpPr/>
              <p:nvPr/>
            </p:nvSpPr>
            <p:spPr>
              <a:xfrm>
                <a:off x="7609785" y="2578549"/>
                <a:ext cx="590796" cy="62661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tx1"/>
                    </a:solidFill>
                  </a:rPr>
                  <a:t>Y</a:t>
                </a:r>
              </a:p>
            </p:txBody>
          </p:sp>
          <p:sp>
            <p:nvSpPr>
              <p:cNvPr id="246" name="Rectangle 245"/>
              <p:cNvSpPr/>
              <p:nvPr/>
            </p:nvSpPr>
            <p:spPr>
              <a:xfrm>
                <a:off x="8042668" y="4007750"/>
                <a:ext cx="590796" cy="62661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tx1"/>
                    </a:solidFill>
                  </a:rPr>
                  <a:t>X</a:t>
                </a:r>
              </a:p>
            </p:txBody>
          </p:sp>
          <p:cxnSp>
            <p:nvCxnSpPr>
              <p:cNvPr id="247" name="Straight Connector 246"/>
              <p:cNvCxnSpPr/>
              <p:nvPr/>
            </p:nvCxnSpPr>
            <p:spPr>
              <a:xfrm>
                <a:off x="8338066" y="4634365"/>
                <a:ext cx="436073" cy="738745"/>
              </a:xfrm>
              <a:prstGeom prst="lin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Straight Connector 247"/>
              <p:cNvCxnSpPr>
                <a:stCxn id="246" idx="2"/>
              </p:cNvCxnSpPr>
              <p:nvPr/>
            </p:nvCxnSpPr>
            <p:spPr>
              <a:xfrm flipH="1">
                <a:off x="7923150" y="4634365"/>
                <a:ext cx="414916" cy="768182"/>
              </a:xfrm>
              <a:prstGeom prst="lin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Straight Connector 248"/>
              <p:cNvCxnSpPr>
                <a:endCxn id="243" idx="0"/>
              </p:cNvCxnSpPr>
              <p:nvPr/>
            </p:nvCxnSpPr>
            <p:spPr>
              <a:xfrm flipH="1">
                <a:off x="7304173" y="3205164"/>
                <a:ext cx="588871" cy="794859"/>
              </a:xfrm>
              <a:prstGeom prst="lin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Straight Connector 249"/>
              <p:cNvCxnSpPr>
                <a:stCxn id="245" idx="2"/>
              </p:cNvCxnSpPr>
              <p:nvPr/>
            </p:nvCxnSpPr>
            <p:spPr>
              <a:xfrm>
                <a:off x="7905183" y="3205164"/>
                <a:ext cx="432883" cy="802586"/>
              </a:xfrm>
              <a:prstGeom prst="lin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22225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8" name="Straight Connector 547"/>
              <p:cNvCxnSpPr/>
              <p:nvPr/>
            </p:nvCxnSpPr>
            <p:spPr>
              <a:xfrm flipV="1">
                <a:off x="6574067" y="1824452"/>
                <a:ext cx="0" cy="474862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Triangle 47"/>
            <p:cNvSpPr/>
            <p:nvPr/>
          </p:nvSpPr>
          <p:spPr>
            <a:xfrm>
              <a:off x="7008982" y="4618771"/>
              <a:ext cx="590796" cy="527119"/>
            </a:xfrm>
            <a:prstGeom prst="triangle">
              <a:avLst/>
            </a:prstGeom>
            <a:pattFill prst="diagBrick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riangle 48"/>
            <p:cNvSpPr/>
            <p:nvPr/>
          </p:nvSpPr>
          <p:spPr>
            <a:xfrm>
              <a:off x="7750948" y="6018545"/>
              <a:ext cx="364931" cy="263560"/>
            </a:xfrm>
            <a:prstGeom prst="triangle">
              <a:avLst/>
            </a:prstGeom>
            <a:pattFill prst="dkHorz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riangle 49"/>
            <p:cNvSpPr/>
            <p:nvPr/>
          </p:nvSpPr>
          <p:spPr>
            <a:xfrm>
              <a:off x="8633464" y="6000013"/>
              <a:ext cx="364931" cy="263560"/>
            </a:xfrm>
            <a:prstGeom prst="triangle">
              <a:avLst/>
            </a:prstGeom>
            <a:pattFill prst="zigZag">
              <a:fgClr>
                <a:schemeClr val="accent4">
                  <a:lumMod val="40000"/>
                  <a:lumOff val="60000"/>
                </a:schemeClr>
              </a:fgClr>
              <a:bgClr>
                <a:schemeClr val="bg1"/>
              </a:bgClr>
            </a:pattFill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8032682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7205"/>
            <a:ext cx="7886700" cy="1325563"/>
          </a:xfrm>
        </p:spPr>
        <p:txBody>
          <a:bodyPr/>
          <a:lstStyle/>
          <a:p>
            <a:r>
              <a:rPr lang="en-US" dirty="0"/>
              <a:t>Inserting into a Red-Black Tree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32141"/>
            <a:ext cx="7886700" cy="1579905"/>
          </a:xfrm>
        </p:spPr>
        <p:txBody>
          <a:bodyPr>
            <a:normAutofit/>
          </a:bodyPr>
          <a:lstStyle/>
          <a:p>
            <a:r>
              <a:rPr lang="en-US" dirty="0"/>
              <a:t>Make a new </a:t>
            </a:r>
            <a:r>
              <a:rPr lang="en-US" b="1" dirty="0">
                <a:solidFill>
                  <a:srgbClr val="C00000"/>
                </a:solidFill>
              </a:rPr>
              <a:t>red node</a:t>
            </a:r>
            <a:r>
              <a:rPr lang="en-US" dirty="0">
                <a:solidFill>
                  <a:srgbClr val="C00000"/>
                </a:solidFill>
              </a:rPr>
              <a:t>.</a:t>
            </a:r>
            <a:r>
              <a:rPr lang="en-US" dirty="0"/>
              <a:t> </a:t>
            </a:r>
          </a:p>
          <a:p>
            <a:r>
              <a:rPr lang="en-US" dirty="0"/>
              <a:t>Insert it as you would normally.</a:t>
            </a:r>
          </a:p>
          <a:p>
            <a:r>
              <a:rPr lang="en-US" dirty="0">
                <a:solidFill>
                  <a:schemeClr val="accent4"/>
                </a:solidFill>
              </a:rPr>
              <a:t>Fix things up if needed.</a:t>
            </a:r>
          </a:p>
        </p:txBody>
      </p:sp>
      <p:sp>
        <p:nvSpPr>
          <p:cNvPr id="5" name="Rectangle 4"/>
          <p:cNvSpPr/>
          <p:nvPr/>
        </p:nvSpPr>
        <p:spPr>
          <a:xfrm>
            <a:off x="2890413" y="4115081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6" name="Rectangle 5"/>
          <p:cNvSpPr/>
          <p:nvPr/>
        </p:nvSpPr>
        <p:spPr>
          <a:xfrm>
            <a:off x="1253920" y="4115081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7" name="Rectangle 6"/>
          <p:cNvSpPr/>
          <p:nvPr/>
        </p:nvSpPr>
        <p:spPr>
          <a:xfrm>
            <a:off x="2081837" y="3083431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6</a:t>
            </a:r>
          </a:p>
        </p:txBody>
      </p:sp>
      <p:cxnSp>
        <p:nvCxnSpPr>
          <p:cNvPr id="10" name="Straight Connector 9"/>
          <p:cNvCxnSpPr>
            <a:stCxn id="7" idx="2"/>
            <a:endCxn id="6" idx="0"/>
          </p:cNvCxnSpPr>
          <p:nvPr/>
        </p:nvCxnSpPr>
        <p:spPr>
          <a:xfrm flipH="1">
            <a:off x="1559956" y="3788566"/>
            <a:ext cx="827917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7" idx="2"/>
            <a:endCxn id="5" idx="0"/>
          </p:cNvCxnSpPr>
          <p:nvPr/>
        </p:nvCxnSpPr>
        <p:spPr>
          <a:xfrm>
            <a:off x="2387873" y="3788566"/>
            <a:ext cx="80857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641848" y="5146731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0</a:t>
            </a:r>
          </a:p>
        </p:txBody>
      </p:sp>
      <p:cxnSp>
        <p:nvCxnSpPr>
          <p:cNvPr id="31" name="Straight Connector 30"/>
          <p:cNvCxnSpPr>
            <a:stCxn id="6" idx="2"/>
            <a:endCxn id="30" idx="0"/>
          </p:cNvCxnSpPr>
          <p:nvPr/>
        </p:nvCxnSpPr>
        <p:spPr>
          <a:xfrm flipH="1">
            <a:off x="947884" y="4820216"/>
            <a:ext cx="612072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riangle 25"/>
          <p:cNvSpPr/>
          <p:nvPr/>
        </p:nvSpPr>
        <p:spPr>
          <a:xfrm>
            <a:off x="2602496" y="4820216"/>
            <a:ext cx="1114612" cy="1434810"/>
          </a:xfrm>
          <a:prstGeom prst="triangle">
            <a:avLst/>
          </a:prstGeom>
          <a:solidFill>
            <a:schemeClr val="accent2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riangle 32"/>
          <p:cNvSpPr/>
          <p:nvPr/>
        </p:nvSpPr>
        <p:spPr>
          <a:xfrm>
            <a:off x="1544803" y="5146731"/>
            <a:ext cx="642377" cy="981168"/>
          </a:xfrm>
          <a:prstGeom prst="triangle">
            <a:avLst/>
          </a:prstGeom>
          <a:solidFill>
            <a:schemeClr val="accent6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Connector 33"/>
          <p:cNvCxnSpPr/>
          <p:nvPr/>
        </p:nvCxnSpPr>
        <p:spPr>
          <a:xfrm>
            <a:off x="1559956" y="4820216"/>
            <a:ext cx="30603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736258" y="2082691"/>
            <a:ext cx="2889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if it looks like this?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7369218" y="140484"/>
            <a:ext cx="1482686" cy="1875535"/>
            <a:chOff x="5449062" y="3271196"/>
            <a:chExt cx="2463188" cy="3171595"/>
          </a:xfrm>
        </p:grpSpPr>
        <p:sp>
          <p:nvSpPr>
            <p:cNvPr id="36" name="Rectangle 35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39" name="Straight Connector 38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riangle 40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43" name="Straight Connector 42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riangle 27"/>
          <p:cNvSpPr/>
          <p:nvPr/>
        </p:nvSpPr>
        <p:spPr>
          <a:xfrm>
            <a:off x="628650" y="5851866"/>
            <a:ext cx="558147" cy="87925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44" y="3226332"/>
            <a:ext cx="2209517" cy="988962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346842" y="2798659"/>
            <a:ext cx="1629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Comic Sans MS" charset="0"/>
                <a:ea typeface="Comic Sans MS" charset="0"/>
                <a:cs typeface="Comic Sans MS" charset="0"/>
              </a:rPr>
              <a:t>YOINK!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657629" y="2082691"/>
            <a:ext cx="3649309" cy="5201936"/>
            <a:chOff x="4657629" y="2082691"/>
            <a:chExt cx="3649309" cy="5201936"/>
          </a:xfrm>
        </p:grpSpPr>
        <p:sp>
          <p:nvSpPr>
            <p:cNvPr id="53" name="Rectangle 52"/>
            <p:cNvSpPr/>
            <p:nvPr/>
          </p:nvSpPr>
          <p:spPr>
            <a:xfrm>
              <a:off x="5755598" y="3113158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6546014" y="4144808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55" name="Straight Connector 54"/>
            <p:cNvCxnSpPr/>
            <p:nvPr/>
          </p:nvCxnSpPr>
          <p:spPr>
            <a:xfrm flipH="1" flipV="1">
              <a:off x="6061634" y="3818293"/>
              <a:ext cx="79041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ectangle 55"/>
            <p:cNvSpPr/>
            <p:nvPr/>
          </p:nvSpPr>
          <p:spPr>
            <a:xfrm>
              <a:off x="5000682" y="4170861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</a:rPr>
                <a:t>0</a:t>
              </a:r>
            </a:p>
          </p:txBody>
        </p:sp>
        <p:sp>
          <p:nvSpPr>
            <p:cNvPr id="57" name="Triangle 56"/>
            <p:cNvSpPr/>
            <p:nvPr/>
          </p:nvSpPr>
          <p:spPr>
            <a:xfrm>
              <a:off x="6135653" y="5085635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8" name="Straight Connector 57"/>
            <p:cNvCxnSpPr/>
            <p:nvPr/>
          </p:nvCxnSpPr>
          <p:spPr>
            <a:xfrm flipH="1">
              <a:off x="6456842" y="4849943"/>
              <a:ext cx="395208" cy="235692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70881" y="2212087"/>
              <a:ext cx="2209517" cy="988962"/>
            </a:xfrm>
            <a:prstGeom prst="rect">
              <a:avLst/>
            </a:prstGeom>
          </p:spPr>
        </p:pic>
        <p:cxnSp>
          <p:nvCxnSpPr>
            <p:cNvPr id="60" name="Straight Connector 59"/>
            <p:cNvCxnSpPr/>
            <p:nvPr/>
          </p:nvCxnSpPr>
          <p:spPr>
            <a:xfrm flipV="1">
              <a:off x="4657629" y="2082691"/>
              <a:ext cx="13252" cy="51520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stCxn id="56" idx="0"/>
              <a:endCxn id="53" idx="2"/>
            </p:cNvCxnSpPr>
            <p:nvPr/>
          </p:nvCxnSpPr>
          <p:spPr>
            <a:xfrm flipV="1">
              <a:off x="5306718" y="3818293"/>
              <a:ext cx="754916" cy="352568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riangle 61"/>
            <p:cNvSpPr/>
            <p:nvPr/>
          </p:nvSpPr>
          <p:spPr>
            <a:xfrm>
              <a:off x="5029573" y="4875996"/>
              <a:ext cx="558147" cy="879250"/>
            </a:xfrm>
            <a:prstGeom prst="triangle">
              <a:avLst/>
            </a:prstGeom>
            <a:solidFill>
              <a:schemeClr val="accent4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7431610" y="5146730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</a:rPr>
                <a:t>7</a:t>
              </a:r>
            </a:p>
          </p:txBody>
        </p:sp>
        <p:cxnSp>
          <p:nvCxnSpPr>
            <p:cNvPr id="64" name="Straight Connector 63"/>
            <p:cNvCxnSpPr>
              <a:stCxn id="54" idx="2"/>
              <a:endCxn id="63" idx="0"/>
            </p:cNvCxnSpPr>
            <p:nvPr/>
          </p:nvCxnSpPr>
          <p:spPr>
            <a:xfrm>
              <a:off x="6852050" y="4849943"/>
              <a:ext cx="885596" cy="296787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riangle 64"/>
            <p:cNvSpPr/>
            <p:nvPr/>
          </p:nvSpPr>
          <p:spPr>
            <a:xfrm>
              <a:off x="7192326" y="5849817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6985075" y="2966569"/>
            <a:ext cx="20967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accent4"/>
                </a:solidFill>
              </a:rPr>
              <a:t>Argue that this is a good thing to do!</a:t>
            </a: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4356" y="5299676"/>
            <a:ext cx="1289608" cy="132063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98FD1E76-AD00-8A4A-ABC8-C3BC420E9D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2395" y="3565713"/>
            <a:ext cx="825495" cy="112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340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13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38">
            <a:extLst>
              <a:ext uri="{FF2B5EF4-FFF2-40B4-BE49-F238E27FC236}">
                <a16:creationId xmlns:a16="http://schemas.microsoft.com/office/drawing/2014/main" id="{41EBAE8D-B1BA-8D4F-8E13-B40579466665}"/>
              </a:ext>
            </a:extLst>
          </p:cNvPr>
          <p:cNvSpPr txBox="1">
            <a:spLocks/>
          </p:cNvSpPr>
          <p:nvPr/>
        </p:nvSpPr>
        <p:spPr>
          <a:xfrm>
            <a:off x="205525" y="-7376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Example, part 2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B192F94-3685-A544-AE43-AE063FB9FC83}"/>
              </a:ext>
            </a:extLst>
          </p:cNvPr>
          <p:cNvGrpSpPr/>
          <p:nvPr/>
        </p:nvGrpSpPr>
        <p:grpSpPr>
          <a:xfrm>
            <a:off x="66260" y="1576269"/>
            <a:ext cx="5645426" cy="4798145"/>
            <a:chOff x="0" y="1345807"/>
            <a:chExt cx="7116120" cy="577073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B9197AF-27D5-5145-86D6-D78ADFD28183}"/>
                </a:ext>
              </a:extLst>
            </p:cNvPr>
            <p:cNvSpPr/>
            <p:nvPr/>
          </p:nvSpPr>
          <p:spPr>
            <a:xfrm>
              <a:off x="5118961" y="4645918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2111925-C73C-7044-9613-B6442D937D79}"/>
                </a:ext>
              </a:extLst>
            </p:cNvPr>
            <p:cNvSpPr/>
            <p:nvPr/>
          </p:nvSpPr>
          <p:spPr>
            <a:xfrm>
              <a:off x="3482468" y="4645918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7D62632-4909-4649-AC33-0AB96B40CF66}"/>
                </a:ext>
              </a:extLst>
            </p:cNvPr>
            <p:cNvSpPr/>
            <p:nvPr/>
          </p:nvSpPr>
          <p:spPr>
            <a:xfrm>
              <a:off x="4310385" y="3614268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C3FA7A7-6AFB-114A-B008-87776EF4184D}"/>
                </a:ext>
              </a:extLst>
            </p:cNvPr>
            <p:cNvCxnSpPr>
              <a:stCxn id="9" idx="2"/>
              <a:endCxn id="8" idx="0"/>
            </p:cNvCxnSpPr>
            <p:nvPr/>
          </p:nvCxnSpPr>
          <p:spPr>
            <a:xfrm flipH="1">
              <a:off x="3788504" y="4319403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A0E8D7D-2EFA-BD41-8AFE-2E815AF2228E}"/>
                </a:ext>
              </a:extLst>
            </p:cNvPr>
            <p:cNvCxnSpPr>
              <a:stCxn id="9" idx="2"/>
              <a:endCxn id="7" idx="0"/>
            </p:cNvCxnSpPr>
            <p:nvPr/>
          </p:nvCxnSpPr>
          <p:spPr>
            <a:xfrm>
              <a:off x="4616421" y="4319403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EDB69C3-ED33-7C4A-9735-83817A4C6A2E}"/>
                </a:ext>
              </a:extLst>
            </p:cNvPr>
            <p:cNvSpPr/>
            <p:nvPr/>
          </p:nvSpPr>
          <p:spPr>
            <a:xfrm>
              <a:off x="2870396" y="5677568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0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4CDE20-0762-9F46-A563-909BFA06B241}"/>
                </a:ext>
              </a:extLst>
            </p:cNvPr>
            <p:cNvCxnSpPr>
              <a:stCxn id="8" idx="2"/>
            </p:cNvCxnSpPr>
            <p:nvPr/>
          </p:nvCxnSpPr>
          <p:spPr>
            <a:xfrm flipH="1">
              <a:off x="3176432" y="5351053"/>
              <a:ext cx="612072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C087CD3-2939-E54D-9C35-D2CC78E9BE83}"/>
                </a:ext>
              </a:extLst>
            </p:cNvPr>
            <p:cNvSpPr/>
            <p:nvPr/>
          </p:nvSpPr>
          <p:spPr>
            <a:xfrm>
              <a:off x="2870396" y="2456964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-1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816245C-6B18-D94E-9252-03DC98E9B696}"/>
                </a:ext>
              </a:extLst>
            </p:cNvPr>
            <p:cNvCxnSpPr/>
            <p:nvPr/>
          </p:nvCxnSpPr>
          <p:spPr>
            <a:xfrm>
              <a:off x="3176432" y="3162099"/>
              <a:ext cx="1439989" cy="452169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4444003-57EF-0145-A94C-26B5DA227C48}"/>
                </a:ext>
              </a:extLst>
            </p:cNvPr>
            <p:cNvCxnSpPr/>
            <p:nvPr/>
          </p:nvCxnSpPr>
          <p:spPr>
            <a:xfrm flipH="1">
              <a:off x="1812458" y="3162099"/>
              <a:ext cx="1363974" cy="100217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6C24945-C9ED-DF48-8A24-D274985CAD7E}"/>
                </a:ext>
              </a:extLst>
            </p:cNvPr>
            <p:cNvCxnSpPr/>
            <p:nvPr/>
          </p:nvCxnSpPr>
          <p:spPr>
            <a:xfrm>
              <a:off x="1957407" y="2050942"/>
              <a:ext cx="1219025" cy="406022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CB1EFF9-A886-6A49-A70D-3E2DE3098EAB}"/>
                </a:ext>
              </a:extLst>
            </p:cNvPr>
            <p:cNvSpPr/>
            <p:nvPr/>
          </p:nvSpPr>
          <p:spPr>
            <a:xfrm>
              <a:off x="1651371" y="1345807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-3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691FA33-C9DF-6147-9FFE-DEAE9C2FE8AE}"/>
                </a:ext>
              </a:extLst>
            </p:cNvPr>
            <p:cNvCxnSpPr>
              <a:cxnSpLocks/>
              <a:stCxn id="26" idx="0"/>
            </p:cNvCxnSpPr>
            <p:nvPr/>
          </p:nvCxnSpPr>
          <p:spPr>
            <a:xfrm flipV="1">
              <a:off x="306036" y="2050943"/>
              <a:ext cx="1651371" cy="570304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0DBD047-204F-6C44-8710-A83775C53E0A}"/>
                </a:ext>
              </a:extLst>
            </p:cNvPr>
            <p:cNvSpPr/>
            <p:nvPr/>
          </p:nvSpPr>
          <p:spPr>
            <a:xfrm>
              <a:off x="0" y="2621247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-4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52765D1-FF3F-BF4F-93EE-8CB1B4264CE1}"/>
                </a:ext>
              </a:extLst>
            </p:cNvPr>
            <p:cNvSpPr/>
            <p:nvPr/>
          </p:nvSpPr>
          <p:spPr>
            <a:xfrm>
              <a:off x="1796157" y="3700298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-2</a:t>
              </a: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2484919A-EF0C-D34F-865C-EC1BB571669D}"/>
                </a:ext>
              </a:extLst>
            </p:cNvPr>
            <p:cNvSpPr/>
            <p:nvPr/>
          </p:nvSpPr>
          <p:spPr>
            <a:xfrm>
              <a:off x="1614022" y="3088718"/>
              <a:ext cx="5502098" cy="4027819"/>
            </a:xfrm>
            <a:custGeom>
              <a:avLst/>
              <a:gdLst>
                <a:gd name="connsiteX0" fmla="*/ 353036 w 5502098"/>
                <a:gd name="connsiteY0" fmla="*/ 3603086 h 4027819"/>
                <a:gd name="connsiteX1" fmla="*/ 854077 w 5502098"/>
                <a:gd name="connsiteY1" fmla="*/ 2150066 h 4027819"/>
                <a:gd name="connsiteX2" fmla="*/ 2106680 w 5502098"/>
                <a:gd name="connsiteY2" fmla="*/ 596839 h 4027819"/>
                <a:gd name="connsiteX3" fmla="*/ 2770559 w 5502098"/>
                <a:gd name="connsiteY3" fmla="*/ 70746 h 4027819"/>
                <a:gd name="connsiteX4" fmla="*/ 3772642 w 5502098"/>
                <a:gd name="connsiteY4" fmla="*/ 208532 h 4027819"/>
                <a:gd name="connsiteX5" fmla="*/ 5263239 w 5502098"/>
                <a:gd name="connsiteY5" fmla="*/ 1912072 h 4027819"/>
                <a:gd name="connsiteX6" fmla="*/ 5238187 w 5502098"/>
                <a:gd name="connsiteY6" fmla="*/ 2838998 h 4027819"/>
                <a:gd name="connsiteX7" fmla="*/ 5112927 w 5502098"/>
                <a:gd name="connsiteY7" fmla="*/ 3966340 h 4027819"/>
                <a:gd name="connsiteX8" fmla="*/ 378088 w 5502098"/>
                <a:gd name="connsiteY8" fmla="*/ 3853606 h 4027819"/>
                <a:gd name="connsiteX9" fmla="*/ 353036 w 5502098"/>
                <a:gd name="connsiteY9" fmla="*/ 3603086 h 402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02098" h="4027819">
                  <a:moveTo>
                    <a:pt x="353036" y="3603086"/>
                  </a:moveTo>
                  <a:cubicBezTo>
                    <a:pt x="432368" y="3319163"/>
                    <a:pt x="561803" y="2651107"/>
                    <a:pt x="854077" y="2150066"/>
                  </a:cubicBezTo>
                  <a:cubicBezTo>
                    <a:pt x="1146351" y="1649025"/>
                    <a:pt x="1787266" y="943392"/>
                    <a:pt x="2106680" y="596839"/>
                  </a:cubicBezTo>
                  <a:cubicBezTo>
                    <a:pt x="2426094" y="250286"/>
                    <a:pt x="2492899" y="135464"/>
                    <a:pt x="2770559" y="70746"/>
                  </a:cubicBezTo>
                  <a:cubicBezTo>
                    <a:pt x="3048219" y="6028"/>
                    <a:pt x="3357195" y="-98356"/>
                    <a:pt x="3772642" y="208532"/>
                  </a:cubicBezTo>
                  <a:cubicBezTo>
                    <a:pt x="4188089" y="515420"/>
                    <a:pt x="5018982" y="1473661"/>
                    <a:pt x="5263239" y="1912072"/>
                  </a:cubicBezTo>
                  <a:cubicBezTo>
                    <a:pt x="5507496" y="2350483"/>
                    <a:pt x="5263239" y="2496620"/>
                    <a:pt x="5238187" y="2838998"/>
                  </a:cubicBezTo>
                  <a:cubicBezTo>
                    <a:pt x="5213135" y="3181376"/>
                    <a:pt x="5922943" y="3797239"/>
                    <a:pt x="5112927" y="3966340"/>
                  </a:cubicBezTo>
                  <a:cubicBezTo>
                    <a:pt x="4302911" y="4135441"/>
                    <a:pt x="1171403" y="3907885"/>
                    <a:pt x="378088" y="3853606"/>
                  </a:cubicBezTo>
                  <a:cubicBezTo>
                    <a:pt x="-415227" y="3799327"/>
                    <a:pt x="273704" y="3887009"/>
                    <a:pt x="353036" y="3603086"/>
                  </a:cubicBezTo>
                  <a:close/>
                </a:path>
              </a:pathLst>
            </a:custGeom>
            <a:solidFill>
              <a:schemeClr val="bg1"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sp>
        <p:nvSpPr>
          <p:cNvPr id="50" name="Right Arrow 49">
            <a:extLst>
              <a:ext uri="{FF2B5EF4-FFF2-40B4-BE49-F238E27FC236}">
                <a16:creationId xmlns:a16="http://schemas.microsoft.com/office/drawing/2014/main" id="{D15B8050-6675-7C47-A4BB-8839D204A381}"/>
              </a:ext>
            </a:extLst>
          </p:cNvPr>
          <p:cNvSpPr/>
          <p:nvPr/>
        </p:nvSpPr>
        <p:spPr>
          <a:xfrm rot="11789196">
            <a:off x="3107312" y="3230885"/>
            <a:ext cx="646142" cy="291057"/>
          </a:xfrm>
          <a:prstGeom prst="rightArrow">
            <a:avLst/>
          </a:prstGeom>
          <a:solidFill>
            <a:srgbClr val="B049F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5E766E3-7E30-AB4F-8A0D-651ACA479817}"/>
              </a:ext>
            </a:extLst>
          </p:cNvPr>
          <p:cNvSpPr txBox="1"/>
          <p:nvPr/>
        </p:nvSpPr>
        <p:spPr>
          <a:xfrm>
            <a:off x="3386019" y="2709151"/>
            <a:ext cx="14625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Want to insert 6 here.</a:t>
            </a:r>
          </a:p>
        </p:txBody>
      </p:sp>
    </p:spTree>
    <p:extLst>
      <p:ext uri="{BB962C8B-B14F-4D97-AF65-F5344CB8AC3E}">
        <p14:creationId xmlns:p14="http://schemas.microsoft.com/office/powerpoint/2010/main" val="128459397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38">
            <a:extLst>
              <a:ext uri="{FF2B5EF4-FFF2-40B4-BE49-F238E27FC236}">
                <a16:creationId xmlns:a16="http://schemas.microsoft.com/office/drawing/2014/main" id="{41EBAE8D-B1BA-8D4F-8E13-B40579466665}"/>
              </a:ext>
            </a:extLst>
          </p:cNvPr>
          <p:cNvSpPr txBox="1">
            <a:spLocks/>
          </p:cNvSpPr>
          <p:nvPr/>
        </p:nvSpPr>
        <p:spPr>
          <a:xfrm>
            <a:off x="205525" y="-7376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Example, part 2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B192F94-3685-A544-AE43-AE063FB9FC83}"/>
              </a:ext>
            </a:extLst>
          </p:cNvPr>
          <p:cNvGrpSpPr/>
          <p:nvPr/>
        </p:nvGrpSpPr>
        <p:grpSpPr>
          <a:xfrm>
            <a:off x="66260" y="1576271"/>
            <a:ext cx="5645426" cy="4798145"/>
            <a:chOff x="0" y="1345807"/>
            <a:chExt cx="7116120" cy="577073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B9197AF-27D5-5145-86D6-D78ADFD28183}"/>
                </a:ext>
              </a:extLst>
            </p:cNvPr>
            <p:cNvSpPr/>
            <p:nvPr/>
          </p:nvSpPr>
          <p:spPr>
            <a:xfrm>
              <a:off x="5118961" y="4645918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2111925-C73C-7044-9613-B6442D937D79}"/>
                </a:ext>
              </a:extLst>
            </p:cNvPr>
            <p:cNvSpPr/>
            <p:nvPr/>
          </p:nvSpPr>
          <p:spPr>
            <a:xfrm>
              <a:off x="3482468" y="4645918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87D62632-4909-4649-AC33-0AB96B40CF66}"/>
                </a:ext>
              </a:extLst>
            </p:cNvPr>
            <p:cNvSpPr/>
            <p:nvPr/>
          </p:nvSpPr>
          <p:spPr>
            <a:xfrm>
              <a:off x="4310385" y="3614268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C3FA7A7-6AFB-114A-B008-87776EF4184D}"/>
                </a:ext>
              </a:extLst>
            </p:cNvPr>
            <p:cNvCxnSpPr>
              <a:stCxn id="9" idx="2"/>
              <a:endCxn id="8" idx="0"/>
            </p:cNvCxnSpPr>
            <p:nvPr/>
          </p:nvCxnSpPr>
          <p:spPr>
            <a:xfrm flipH="1">
              <a:off x="3788504" y="4319403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A0E8D7D-2EFA-BD41-8AFE-2E815AF2228E}"/>
                </a:ext>
              </a:extLst>
            </p:cNvPr>
            <p:cNvCxnSpPr>
              <a:stCxn id="9" idx="2"/>
              <a:endCxn id="7" idx="0"/>
            </p:cNvCxnSpPr>
            <p:nvPr/>
          </p:nvCxnSpPr>
          <p:spPr>
            <a:xfrm>
              <a:off x="4616421" y="4319403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EDB69C3-ED33-7C4A-9735-83817A4C6A2E}"/>
                </a:ext>
              </a:extLst>
            </p:cNvPr>
            <p:cNvSpPr/>
            <p:nvPr/>
          </p:nvSpPr>
          <p:spPr>
            <a:xfrm>
              <a:off x="2870396" y="5677568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0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4CDE20-0762-9F46-A563-909BFA06B241}"/>
                </a:ext>
              </a:extLst>
            </p:cNvPr>
            <p:cNvCxnSpPr>
              <a:stCxn id="8" idx="2"/>
            </p:cNvCxnSpPr>
            <p:nvPr/>
          </p:nvCxnSpPr>
          <p:spPr>
            <a:xfrm flipH="1">
              <a:off x="3176432" y="5351053"/>
              <a:ext cx="612072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C087CD3-2939-E54D-9C35-D2CC78E9BE83}"/>
                </a:ext>
              </a:extLst>
            </p:cNvPr>
            <p:cNvSpPr/>
            <p:nvPr/>
          </p:nvSpPr>
          <p:spPr>
            <a:xfrm>
              <a:off x="2870396" y="2456964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-1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816245C-6B18-D94E-9252-03DC98E9B696}"/>
                </a:ext>
              </a:extLst>
            </p:cNvPr>
            <p:cNvCxnSpPr/>
            <p:nvPr/>
          </p:nvCxnSpPr>
          <p:spPr>
            <a:xfrm>
              <a:off x="3176432" y="3162099"/>
              <a:ext cx="1439989" cy="452169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4444003-57EF-0145-A94C-26B5DA227C48}"/>
                </a:ext>
              </a:extLst>
            </p:cNvPr>
            <p:cNvCxnSpPr/>
            <p:nvPr/>
          </p:nvCxnSpPr>
          <p:spPr>
            <a:xfrm flipH="1">
              <a:off x="1812458" y="3162099"/>
              <a:ext cx="1363974" cy="100217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6C24945-C9ED-DF48-8A24-D274985CAD7E}"/>
                </a:ext>
              </a:extLst>
            </p:cNvPr>
            <p:cNvCxnSpPr/>
            <p:nvPr/>
          </p:nvCxnSpPr>
          <p:spPr>
            <a:xfrm>
              <a:off x="1957407" y="2050942"/>
              <a:ext cx="1219025" cy="406022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CB1EFF9-A886-6A49-A70D-3E2DE3098EAB}"/>
                </a:ext>
              </a:extLst>
            </p:cNvPr>
            <p:cNvSpPr/>
            <p:nvPr/>
          </p:nvSpPr>
          <p:spPr>
            <a:xfrm>
              <a:off x="1651371" y="1345807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-3</a:t>
              </a: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691FA33-C9DF-6147-9FFE-DEAE9C2FE8AE}"/>
                </a:ext>
              </a:extLst>
            </p:cNvPr>
            <p:cNvCxnSpPr>
              <a:cxnSpLocks/>
              <a:stCxn id="26" idx="0"/>
            </p:cNvCxnSpPr>
            <p:nvPr/>
          </p:nvCxnSpPr>
          <p:spPr>
            <a:xfrm flipV="1">
              <a:off x="306036" y="2050943"/>
              <a:ext cx="1651371" cy="570304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0DBD047-204F-6C44-8710-A83775C53E0A}"/>
                </a:ext>
              </a:extLst>
            </p:cNvPr>
            <p:cNvSpPr/>
            <p:nvPr/>
          </p:nvSpPr>
          <p:spPr>
            <a:xfrm>
              <a:off x="0" y="2621247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-4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52765D1-FF3F-BF4F-93EE-8CB1B4264CE1}"/>
                </a:ext>
              </a:extLst>
            </p:cNvPr>
            <p:cNvSpPr/>
            <p:nvPr/>
          </p:nvSpPr>
          <p:spPr>
            <a:xfrm>
              <a:off x="1796157" y="3700298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-2</a:t>
              </a: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2484919A-EF0C-D34F-865C-EC1BB571669D}"/>
                </a:ext>
              </a:extLst>
            </p:cNvPr>
            <p:cNvSpPr/>
            <p:nvPr/>
          </p:nvSpPr>
          <p:spPr>
            <a:xfrm>
              <a:off x="1614022" y="3088718"/>
              <a:ext cx="5502098" cy="4027819"/>
            </a:xfrm>
            <a:custGeom>
              <a:avLst/>
              <a:gdLst>
                <a:gd name="connsiteX0" fmla="*/ 353036 w 5502098"/>
                <a:gd name="connsiteY0" fmla="*/ 3603086 h 4027819"/>
                <a:gd name="connsiteX1" fmla="*/ 854077 w 5502098"/>
                <a:gd name="connsiteY1" fmla="*/ 2150066 h 4027819"/>
                <a:gd name="connsiteX2" fmla="*/ 2106680 w 5502098"/>
                <a:gd name="connsiteY2" fmla="*/ 596839 h 4027819"/>
                <a:gd name="connsiteX3" fmla="*/ 2770559 w 5502098"/>
                <a:gd name="connsiteY3" fmla="*/ 70746 h 4027819"/>
                <a:gd name="connsiteX4" fmla="*/ 3772642 w 5502098"/>
                <a:gd name="connsiteY4" fmla="*/ 208532 h 4027819"/>
                <a:gd name="connsiteX5" fmla="*/ 5263239 w 5502098"/>
                <a:gd name="connsiteY5" fmla="*/ 1912072 h 4027819"/>
                <a:gd name="connsiteX6" fmla="*/ 5238187 w 5502098"/>
                <a:gd name="connsiteY6" fmla="*/ 2838998 h 4027819"/>
                <a:gd name="connsiteX7" fmla="*/ 5112927 w 5502098"/>
                <a:gd name="connsiteY7" fmla="*/ 3966340 h 4027819"/>
                <a:gd name="connsiteX8" fmla="*/ 378088 w 5502098"/>
                <a:gd name="connsiteY8" fmla="*/ 3853606 h 4027819"/>
                <a:gd name="connsiteX9" fmla="*/ 353036 w 5502098"/>
                <a:gd name="connsiteY9" fmla="*/ 3603086 h 402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02098" h="4027819">
                  <a:moveTo>
                    <a:pt x="353036" y="3603086"/>
                  </a:moveTo>
                  <a:cubicBezTo>
                    <a:pt x="432368" y="3319163"/>
                    <a:pt x="561803" y="2651107"/>
                    <a:pt x="854077" y="2150066"/>
                  </a:cubicBezTo>
                  <a:cubicBezTo>
                    <a:pt x="1146351" y="1649025"/>
                    <a:pt x="1787266" y="943392"/>
                    <a:pt x="2106680" y="596839"/>
                  </a:cubicBezTo>
                  <a:cubicBezTo>
                    <a:pt x="2426094" y="250286"/>
                    <a:pt x="2492899" y="135464"/>
                    <a:pt x="2770559" y="70746"/>
                  </a:cubicBezTo>
                  <a:cubicBezTo>
                    <a:pt x="3048219" y="6028"/>
                    <a:pt x="3357195" y="-98356"/>
                    <a:pt x="3772642" y="208532"/>
                  </a:cubicBezTo>
                  <a:cubicBezTo>
                    <a:pt x="4188089" y="515420"/>
                    <a:pt x="5018982" y="1473661"/>
                    <a:pt x="5263239" y="1912072"/>
                  </a:cubicBezTo>
                  <a:cubicBezTo>
                    <a:pt x="5507496" y="2350483"/>
                    <a:pt x="5263239" y="2496620"/>
                    <a:pt x="5238187" y="2838998"/>
                  </a:cubicBezTo>
                  <a:cubicBezTo>
                    <a:pt x="5213135" y="3181376"/>
                    <a:pt x="5922943" y="3797239"/>
                    <a:pt x="5112927" y="3966340"/>
                  </a:cubicBezTo>
                  <a:cubicBezTo>
                    <a:pt x="4302911" y="4135441"/>
                    <a:pt x="1171403" y="3907885"/>
                    <a:pt x="378088" y="3853606"/>
                  </a:cubicBezTo>
                  <a:cubicBezTo>
                    <a:pt x="-415227" y="3799327"/>
                    <a:pt x="273704" y="3887009"/>
                    <a:pt x="353036" y="3603086"/>
                  </a:cubicBezTo>
                  <a:close/>
                </a:path>
              </a:pathLst>
            </a:custGeom>
            <a:solidFill>
              <a:schemeClr val="bg1"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D438E93-1ED4-334C-902B-91A1AF7D6C09}"/>
              </a:ext>
            </a:extLst>
          </p:cNvPr>
          <p:cNvGrpSpPr/>
          <p:nvPr/>
        </p:nvGrpSpPr>
        <p:grpSpPr>
          <a:xfrm>
            <a:off x="4916328" y="1236194"/>
            <a:ext cx="5164091" cy="4807527"/>
            <a:chOff x="2149664" y="275995"/>
            <a:chExt cx="6606597" cy="6413341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5F6AFD8-9B90-724B-8F54-44FCEA9A0910}"/>
                </a:ext>
              </a:extLst>
            </p:cNvPr>
            <p:cNvGrpSpPr/>
            <p:nvPr/>
          </p:nvGrpSpPr>
          <p:grpSpPr>
            <a:xfrm>
              <a:off x="2149664" y="275995"/>
              <a:ext cx="4729083" cy="5817816"/>
              <a:chOff x="2149664" y="275995"/>
              <a:chExt cx="4729083" cy="5817816"/>
            </a:xfrm>
          </p:grpSpPr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79E7E0EF-A387-9C48-B3F5-14EED4E3B521}"/>
                  </a:ext>
                </a:extLst>
              </p:cNvPr>
              <p:cNvCxnSpPr>
                <a:cxnSpLocks/>
                <a:stCxn id="31" idx="0"/>
                <a:endCxn id="33" idx="2"/>
              </p:cNvCxnSpPr>
              <p:nvPr/>
            </p:nvCxnSpPr>
            <p:spPr>
              <a:xfrm flipH="1" flipV="1">
                <a:off x="5764135" y="3685437"/>
                <a:ext cx="808576" cy="326515"/>
              </a:xfrm>
              <a:prstGeom prst="line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D3101F1D-6FA5-3F4D-AC26-6B4C41C155DD}"/>
                  </a:ext>
                </a:extLst>
              </p:cNvPr>
              <p:cNvSpPr/>
              <p:nvPr/>
            </p:nvSpPr>
            <p:spPr>
              <a:xfrm>
                <a:off x="6266675" y="4011952"/>
                <a:ext cx="612072" cy="705135"/>
              </a:xfrm>
              <a:prstGeom prst="rect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</a:rPr>
                  <a:t>7</a:t>
                </a: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546FC220-AEAD-184F-8408-30750F6B4F4A}"/>
                  </a:ext>
                </a:extLst>
              </p:cNvPr>
              <p:cNvSpPr/>
              <p:nvPr/>
            </p:nvSpPr>
            <p:spPr>
              <a:xfrm>
                <a:off x="4791997" y="4188235"/>
                <a:ext cx="612072" cy="705135"/>
              </a:xfrm>
              <a:prstGeom prst="rect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</a:rPr>
                  <a:t>3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B066BE22-AA47-E242-9BA1-214DF51C9484}"/>
                  </a:ext>
                </a:extLst>
              </p:cNvPr>
              <p:cNvSpPr/>
              <p:nvPr/>
            </p:nvSpPr>
            <p:spPr>
              <a:xfrm>
                <a:off x="5458099" y="2980302"/>
                <a:ext cx="612072" cy="705135"/>
              </a:xfrm>
              <a:prstGeom prst="rect">
                <a:avLst/>
              </a:prstGeom>
              <a:solidFill>
                <a:srgbClr val="C00000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</a:rPr>
                  <a:t>6</a:t>
                </a:r>
              </a:p>
            </p:txBody>
          </p: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8B8A2BDF-34C7-AB43-B31D-50C0B16E01F2}"/>
                  </a:ext>
                </a:extLst>
              </p:cNvPr>
              <p:cNvCxnSpPr>
                <a:cxnSpLocks/>
                <a:stCxn id="35" idx="0"/>
                <a:endCxn id="32" idx="2"/>
              </p:cNvCxnSpPr>
              <p:nvPr/>
            </p:nvCxnSpPr>
            <p:spPr>
              <a:xfrm flipV="1">
                <a:off x="4804553" y="4893370"/>
                <a:ext cx="293480" cy="495306"/>
              </a:xfrm>
              <a:prstGeom prst="line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722F419B-C72F-A541-A0C3-17A6B31A40B5}"/>
                  </a:ext>
                </a:extLst>
              </p:cNvPr>
              <p:cNvSpPr/>
              <p:nvPr/>
            </p:nvSpPr>
            <p:spPr>
              <a:xfrm>
                <a:off x="4498517" y="5388676"/>
                <a:ext cx="612072" cy="705135"/>
              </a:xfrm>
              <a:prstGeom prst="rect">
                <a:avLst/>
              </a:prstGeom>
              <a:solidFill>
                <a:srgbClr val="C00000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</a:rPr>
                  <a:t>0</a:t>
                </a:r>
              </a:p>
            </p:txBody>
          </p: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1CF7B280-D8D0-4840-9047-B1B6333975A1}"/>
                  </a:ext>
                </a:extLst>
              </p:cNvPr>
              <p:cNvCxnSpPr>
                <a:cxnSpLocks/>
                <a:stCxn id="33" idx="2"/>
                <a:endCxn id="32" idx="0"/>
              </p:cNvCxnSpPr>
              <p:nvPr/>
            </p:nvCxnSpPr>
            <p:spPr>
              <a:xfrm flipH="1">
                <a:off x="5098033" y="3685437"/>
                <a:ext cx="666102" cy="502798"/>
              </a:xfrm>
              <a:prstGeom prst="line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05E7B141-D88A-A94E-9920-37A05CF66272}"/>
                  </a:ext>
                </a:extLst>
              </p:cNvPr>
              <p:cNvSpPr/>
              <p:nvPr/>
            </p:nvSpPr>
            <p:spPr>
              <a:xfrm>
                <a:off x="3788372" y="1577525"/>
                <a:ext cx="612072" cy="705135"/>
              </a:xfrm>
              <a:prstGeom prst="rect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</a:rPr>
                  <a:t>-1</a:t>
                </a:r>
              </a:p>
            </p:txBody>
          </p: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B36E9BDF-EC89-CF44-90A7-D8A290B17E50}"/>
                  </a:ext>
                </a:extLst>
              </p:cNvPr>
              <p:cNvCxnSpPr>
                <a:cxnSpLocks/>
                <a:stCxn id="38" idx="2"/>
              </p:cNvCxnSpPr>
              <p:nvPr/>
            </p:nvCxnSpPr>
            <p:spPr>
              <a:xfrm>
                <a:off x="4094408" y="2282660"/>
                <a:ext cx="1669727" cy="705135"/>
              </a:xfrm>
              <a:prstGeom prst="line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7FB30A27-C35E-E243-B8C4-816662D7C415}"/>
                  </a:ext>
                </a:extLst>
              </p:cNvPr>
              <p:cNvCxnSpPr>
                <a:cxnSpLocks/>
                <a:stCxn id="42" idx="2"/>
                <a:endCxn id="45" idx="0"/>
              </p:cNvCxnSpPr>
              <p:nvPr/>
            </p:nvCxnSpPr>
            <p:spPr>
              <a:xfrm>
                <a:off x="3182179" y="3664626"/>
                <a:ext cx="606193" cy="787193"/>
              </a:xfrm>
              <a:prstGeom prst="line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C741D940-3252-D441-A906-F660A7AC57C0}"/>
                  </a:ext>
                </a:extLst>
              </p:cNvPr>
              <p:cNvCxnSpPr>
                <a:cxnSpLocks/>
                <a:stCxn id="42" idx="0"/>
                <a:endCxn id="38" idx="2"/>
              </p:cNvCxnSpPr>
              <p:nvPr/>
            </p:nvCxnSpPr>
            <p:spPr>
              <a:xfrm flipV="1">
                <a:off x="3182179" y="2282660"/>
                <a:ext cx="912229" cy="676831"/>
              </a:xfrm>
              <a:prstGeom prst="line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98A09377-53D7-2847-9EFF-D5BEDAF609F3}"/>
                  </a:ext>
                </a:extLst>
              </p:cNvPr>
              <p:cNvSpPr/>
              <p:nvPr/>
            </p:nvSpPr>
            <p:spPr>
              <a:xfrm>
                <a:off x="2876143" y="2959491"/>
                <a:ext cx="612072" cy="705135"/>
              </a:xfrm>
              <a:prstGeom prst="rect">
                <a:avLst/>
              </a:prstGeom>
              <a:solidFill>
                <a:srgbClr val="C00000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</a:rPr>
                  <a:t>-3</a:t>
                </a:r>
              </a:p>
            </p:txBody>
          </p: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FC895939-2C2E-1F43-8A08-FAB09F7A75A8}"/>
                  </a:ext>
                </a:extLst>
              </p:cNvPr>
              <p:cNvCxnSpPr>
                <a:cxnSpLocks/>
                <a:stCxn id="44" idx="0"/>
                <a:endCxn id="42" idx="2"/>
              </p:cNvCxnSpPr>
              <p:nvPr/>
            </p:nvCxnSpPr>
            <p:spPr>
              <a:xfrm flipV="1">
                <a:off x="2455700" y="3664626"/>
                <a:ext cx="726479" cy="787193"/>
              </a:xfrm>
              <a:prstGeom prst="line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193409D5-6B1F-C44F-B652-2628D5F44236}"/>
                  </a:ext>
                </a:extLst>
              </p:cNvPr>
              <p:cNvSpPr/>
              <p:nvPr/>
            </p:nvSpPr>
            <p:spPr>
              <a:xfrm>
                <a:off x="2149664" y="4451819"/>
                <a:ext cx="612072" cy="705135"/>
              </a:xfrm>
              <a:prstGeom prst="rect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</a:rPr>
                  <a:t>-4</a:t>
                </a: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C28D2E70-2FC1-7341-83BF-51C73DF44FCE}"/>
                  </a:ext>
                </a:extLst>
              </p:cNvPr>
              <p:cNvSpPr/>
              <p:nvPr/>
            </p:nvSpPr>
            <p:spPr>
              <a:xfrm>
                <a:off x="3482336" y="4451819"/>
                <a:ext cx="612072" cy="705135"/>
              </a:xfrm>
              <a:prstGeom prst="rect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</a:rPr>
                  <a:t>-2</a:t>
                </a:r>
              </a:p>
            </p:txBody>
          </p:sp>
          <p:pic>
            <p:nvPicPr>
              <p:cNvPr id="46" name="Picture 45">
                <a:extLst>
                  <a:ext uri="{FF2B5EF4-FFF2-40B4-BE49-F238E27FC236}">
                    <a16:creationId xmlns:a16="http://schemas.microsoft.com/office/drawing/2014/main" id="{A49997B7-A1B6-404C-917F-1244AF7027B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H="1">
                <a:off x="3335387" y="689855"/>
                <a:ext cx="2130113" cy="988962"/>
              </a:xfrm>
              <a:prstGeom prst="rect">
                <a:avLst/>
              </a:prstGeom>
            </p:spPr>
          </p:pic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7204394C-0A64-B349-A4B0-AE7421303F1E}"/>
                  </a:ext>
                </a:extLst>
              </p:cNvPr>
              <p:cNvSpPr txBox="1"/>
              <p:nvPr/>
            </p:nvSpPr>
            <p:spPr>
              <a:xfrm>
                <a:off x="3989639" y="275995"/>
                <a:ext cx="1629830" cy="4358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>
                    <a:solidFill>
                      <a:srgbClr val="C00000"/>
                    </a:solidFill>
                    <a:latin typeface="Comic Sans MS" charset="0"/>
                    <a:ea typeface="Comic Sans MS" charset="0"/>
                    <a:cs typeface="Comic Sans MS" charset="0"/>
                  </a:rPr>
                  <a:t>YOINK!</a:t>
                </a:r>
              </a:p>
            </p:txBody>
          </p:sp>
        </p:grp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977BB65-0A61-174F-A1A7-53E606CC9E96}"/>
                </a:ext>
              </a:extLst>
            </p:cNvPr>
            <p:cNvSpPr/>
            <p:nvPr/>
          </p:nvSpPr>
          <p:spPr>
            <a:xfrm rot="20806589">
              <a:off x="3254163" y="2661517"/>
              <a:ext cx="5502098" cy="4027819"/>
            </a:xfrm>
            <a:custGeom>
              <a:avLst/>
              <a:gdLst>
                <a:gd name="connsiteX0" fmla="*/ 353036 w 5502098"/>
                <a:gd name="connsiteY0" fmla="*/ 3603086 h 4027819"/>
                <a:gd name="connsiteX1" fmla="*/ 854077 w 5502098"/>
                <a:gd name="connsiteY1" fmla="*/ 2150066 h 4027819"/>
                <a:gd name="connsiteX2" fmla="*/ 2106680 w 5502098"/>
                <a:gd name="connsiteY2" fmla="*/ 596839 h 4027819"/>
                <a:gd name="connsiteX3" fmla="*/ 2770559 w 5502098"/>
                <a:gd name="connsiteY3" fmla="*/ 70746 h 4027819"/>
                <a:gd name="connsiteX4" fmla="*/ 3772642 w 5502098"/>
                <a:gd name="connsiteY4" fmla="*/ 208532 h 4027819"/>
                <a:gd name="connsiteX5" fmla="*/ 5263239 w 5502098"/>
                <a:gd name="connsiteY5" fmla="*/ 1912072 h 4027819"/>
                <a:gd name="connsiteX6" fmla="*/ 5238187 w 5502098"/>
                <a:gd name="connsiteY6" fmla="*/ 2838998 h 4027819"/>
                <a:gd name="connsiteX7" fmla="*/ 5112927 w 5502098"/>
                <a:gd name="connsiteY7" fmla="*/ 3966340 h 4027819"/>
                <a:gd name="connsiteX8" fmla="*/ 378088 w 5502098"/>
                <a:gd name="connsiteY8" fmla="*/ 3853606 h 4027819"/>
                <a:gd name="connsiteX9" fmla="*/ 353036 w 5502098"/>
                <a:gd name="connsiteY9" fmla="*/ 3603086 h 402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02098" h="4027819">
                  <a:moveTo>
                    <a:pt x="353036" y="3603086"/>
                  </a:moveTo>
                  <a:cubicBezTo>
                    <a:pt x="432368" y="3319163"/>
                    <a:pt x="561803" y="2651107"/>
                    <a:pt x="854077" y="2150066"/>
                  </a:cubicBezTo>
                  <a:cubicBezTo>
                    <a:pt x="1146351" y="1649025"/>
                    <a:pt x="1787266" y="943392"/>
                    <a:pt x="2106680" y="596839"/>
                  </a:cubicBezTo>
                  <a:cubicBezTo>
                    <a:pt x="2426094" y="250286"/>
                    <a:pt x="2492899" y="135464"/>
                    <a:pt x="2770559" y="70746"/>
                  </a:cubicBezTo>
                  <a:cubicBezTo>
                    <a:pt x="3048219" y="6028"/>
                    <a:pt x="3357195" y="-98356"/>
                    <a:pt x="3772642" y="208532"/>
                  </a:cubicBezTo>
                  <a:cubicBezTo>
                    <a:pt x="4188089" y="515420"/>
                    <a:pt x="5018982" y="1473661"/>
                    <a:pt x="5263239" y="1912072"/>
                  </a:cubicBezTo>
                  <a:cubicBezTo>
                    <a:pt x="5507496" y="2350483"/>
                    <a:pt x="5263239" y="2496620"/>
                    <a:pt x="5238187" y="2838998"/>
                  </a:cubicBezTo>
                  <a:cubicBezTo>
                    <a:pt x="5213135" y="3181376"/>
                    <a:pt x="5922943" y="3797239"/>
                    <a:pt x="5112927" y="3966340"/>
                  </a:cubicBezTo>
                  <a:cubicBezTo>
                    <a:pt x="4302911" y="4135441"/>
                    <a:pt x="1171403" y="3907885"/>
                    <a:pt x="378088" y="3853606"/>
                  </a:cubicBezTo>
                  <a:cubicBezTo>
                    <a:pt x="-415227" y="3799327"/>
                    <a:pt x="273704" y="3887009"/>
                    <a:pt x="353036" y="3603086"/>
                  </a:cubicBezTo>
                  <a:close/>
                </a:path>
              </a:pathLst>
            </a:custGeom>
            <a:solidFill>
              <a:schemeClr val="bg1"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</p:grpSp>
      <p:pic>
        <p:nvPicPr>
          <p:cNvPr id="48" name="Picture 47">
            <a:extLst>
              <a:ext uri="{FF2B5EF4-FFF2-40B4-BE49-F238E27FC236}">
                <a16:creationId xmlns:a16="http://schemas.microsoft.com/office/drawing/2014/main" id="{D6B51D21-0785-8445-A2A4-B6407F8B3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917803" y="1762092"/>
            <a:ext cx="1689881" cy="822285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C61FC351-8AEB-544F-8C28-3FE684B507EB}"/>
              </a:ext>
            </a:extLst>
          </p:cNvPr>
          <p:cNvSpPr txBox="1"/>
          <p:nvPr/>
        </p:nvSpPr>
        <p:spPr>
          <a:xfrm>
            <a:off x="2436840" y="1417983"/>
            <a:ext cx="12929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Comic Sans MS" charset="0"/>
                <a:ea typeface="Comic Sans MS" charset="0"/>
                <a:cs typeface="Comic Sans MS" charset="0"/>
              </a:rPr>
              <a:t>YOINK!</a:t>
            </a:r>
          </a:p>
        </p:txBody>
      </p:sp>
    </p:spTree>
    <p:extLst>
      <p:ext uri="{BB962C8B-B14F-4D97-AF65-F5344CB8AC3E}">
        <p14:creationId xmlns:p14="http://schemas.microsoft.com/office/powerpoint/2010/main" val="3416628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38">
            <a:extLst>
              <a:ext uri="{FF2B5EF4-FFF2-40B4-BE49-F238E27FC236}">
                <a16:creationId xmlns:a16="http://schemas.microsoft.com/office/drawing/2014/main" id="{41EBAE8D-B1BA-8D4F-8E13-B40579466665}"/>
              </a:ext>
            </a:extLst>
          </p:cNvPr>
          <p:cNvSpPr txBox="1">
            <a:spLocks/>
          </p:cNvSpPr>
          <p:nvPr/>
        </p:nvSpPr>
        <p:spPr>
          <a:xfrm>
            <a:off x="205525" y="-7376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Example, part 2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5B2117D-11A0-0D44-A6B3-15BC69479FAC}"/>
              </a:ext>
            </a:extLst>
          </p:cNvPr>
          <p:cNvGrpSpPr/>
          <p:nvPr/>
        </p:nvGrpSpPr>
        <p:grpSpPr>
          <a:xfrm>
            <a:off x="2149664" y="275995"/>
            <a:ext cx="6606597" cy="6413341"/>
            <a:chOff x="2149664" y="275995"/>
            <a:chExt cx="6606597" cy="6413341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5431F1D1-C3A6-4347-95AA-464B2394329D}"/>
                </a:ext>
              </a:extLst>
            </p:cNvPr>
            <p:cNvGrpSpPr/>
            <p:nvPr/>
          </p:nvGrpSpPr>
          <p:grpSpPr>
            <a:xfrm>
              <a:off x="2149664" y="275995"/>
              <a:ext cx="4729083" cy="5817816"/>
              <a:chOff x="2149664" y="275995"/>
              <a:chExt cx="4729083" cy="5817816"/>
            </a:xfrm>
          </p:grpSpPr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A4ACAFC2-8C74-1541-A2A4-B2638A0AA51C}"/>
                  </a:ext>
                </a:extLst>
              </p:cNvPr>
              <p:cNvCxnSpPr>
                <a:cxnSpLocks/>
                <a:stCxn id="4" idx="0"/>
                <a:endCxn id="6" idx="2"/>
              </p:cNvCxnSpPr>
              <p:nvPr/>
            </p:nvCxnSpPr>
            <p:spPr>
              <a:xfrm flipH="1" flipV="1">
                <a:off x="5764135" y="3685437"/>
                <a:ext cx="808576" cy="326515"/>
              </a:xfrm>
              <a:prstGeom prst="line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CB9197AF-27D5-5145-86D6-D78ADFD28183}"/>
                  </a:ext>
                </a:extLst>
              </p:cNvPr>
              <p:cNvSpPr/>
              <p:nvPr/>
            </p:nvSpPr>
            <p:spPr>
              <a:xfrm>
                <a:off x="6266675" y="4011952"/>
                <a:ext cx="612072" cy="705135"/>
              </a:xfrm>
              <a:prstGeom prst="rect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bg1"/>
                    </a:solidFill>
                  </a:rPr>
                  <a:t>7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C2111925-C73C-7044-9613-B6442D937D79}"/>
                  </a:ext>
                </a:extLst>
              </p:cNvPr>
              <p:cNvSpPr/>
              <p:nvPr/>
            </p:nvSpPr>
            <p:spPr>
              <a:xfrm>
                <a:off x="4791997" y="4188235"/>
                <a:ext cx="612072" cy="705135"/>
              </a:xfrm>
              <a:prstGeom prst="rect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bg1"/>
                    </a:solidFill>
                  </a:rPr>
                  <a:t>3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87D62632-4909-4649-AC33-0AB96B40CF66}"/>
                  </a:ext>
                </a:extLst>
              </p:cNvPr>
              <p:cNvSpPr/>
              <p:nvPr/>
            </p:nvSpPr>
            <p:spPr>
              <a:xfrm>
                <a:off x="5458099" y="2980302"/>
                <a:ext cx="612072" cy="705135"/>
              </a:xfrm>
              <a:prstGeom prst="rect">
                <a:avLst/>
              </a:prstGeom>
              <a:solidFill>
                <a:srgbClr val="C00000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bg1"/>
                    </a:solidFill>
                  </a:rPr>
                  <a:t>6</a:t>
                </a:r>
              </a:p>
            </p:txBody>
          </p:sp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0C3FA7A7-6AFB-114A-B008-87776EF4184D}"/>
                  </a:ext>
                </a:extLst>
              </p:cNvPr>
              <p:cNvCxnSpPr>
                <a:cxnSpLocks/>
                <a:stCxn id="9" idx="0"/>
                <a:endCxn id="5" idx="2"/>
              </p:cNvCxnSpPr>
              <p:nvPr/>
            </p:nvCxnSpPr>
            <p:spPr>
              <a:xfrm flipV="1">
                <a:off x="4804553" y="4893370"/>
                <a:ext cx="293480" cy="495306"/>
              </a:xfrm>
              <a:prstGeom prst="line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8EDB69C3-ED33-7C4A-9735-83817A4C6A2E}"/>
                  </a:ext>
                </a:extLst>
              </p:cNvPr>
              <p:cNvSpPr/>
              <p:nvPr/>
            </p:nvSpPr>
            <p:spPr>
              <a:xfrm>
                <a:off x="4498517" y="5388676"/>
                <a:ext cx="612072" cy="705135"/>
              </a:xfrm>
              <a:prstGeom prst="rect">
                <a:avLst/>
              </a:prstGeom>
              <a:solidFill>
                <a:srgbClr val="C00000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bg1"/>
                    </a:solidFill>
                  </a:rPr>
                  <a:t>0</a:t>
                </a:r>
              </a:p>
            </p:txBody>
          </p: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504CDE20-0762-9F46-A563-909BFA06B241}"/>
                  </a:ext>
                </a:extLst>
              </p:cNvPr>
              <p:cNvCxnSpPr>
                <a:cxnSpLocks/>
                <a:stCxn id="6" idx="2"/>
                <a:endCxn id="5" idx="0"/>
              </p:cNvCxnSpPr>
              <p:nvPr/>
            </p:nvCxnSpPr>
            <p:spPr>
              <a:xfrm flipH="1">
                <a:off x="5098033" y="3685437"/>
                <a:ext cx="666102" cy="502798"/>
              </a:xfrm>
              <a:prstGeom prst="line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7C087CD3-2939-E54D-9C35-D2CC78E9BE83}"/>
                  </a:ext>
                </a:extLst>
              </p:cNvPr>
              <p:cNvSpPr/>
              <p:nvPr/>
            </p:nvSpPr>
            <p:spPr>
              <a:xfrm>
                <a:off x="3788372" y="1577525"/>
                <a:ext cx="612072" cy="705135"/>
              </a:xfrm>
              <a:prstGeom prst="rect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bg1"/>
                    </a:solidFill>
                  </a:rPr>
                  <a:t>-1</a:t>
                </a:r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E816245C-6B18-D94E-9252-03DC98E9B696}"/>
                  </a:ext>
                </a:extLst>
              </p:cNvPr>
              <p:cNvCxnSpPr>
                <a:cxnSpLocks/>
                <a:stCxn id="14" idx="2"/>
              </p:cNvCxnSpPr>
              <p:nvPr/>
            </p:nvCxnSpPr>
            <p:spPr>
              <a:xfrm>
                <a:off x="4094408" y="2282660"/>
                <a:ext cx="1669727" cy="705135"/>
              </a:xfrm>
              <a:prstGeom prst="line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A4444003-57EF-0145-A94C-26B5DA227C48}"/>
                  </a:ext>
                </a:extLst>
              </p:cNvPr>
              <p:cNvCxnSpPr>
                <a:cxnSpLocks/>
                <a:stCxn id="19" idx="2"/>
                <a:endCxn id="30" idx="0"/>
              </p:cNvCxnSpPr>
              <p:nvPr/>
            </p:nvCxnSpPr>
            <p:spPr>
              <a:xfrm>
                <a:off x="3182179" y="3664626"/>
                <a:ext cx="606193" cy="787193"/>
              </a:xfrm>
              <a:prstGeom prst="line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16C24945-C9ED-DF48-8A24-D274985CAD7E}"/>
                  </a:ext>
                </a:extLst>
              </p:cNvPr>
              <p:cNvCxnSpPr>
                <a:cxnSpLocks/>
                <a:stCxn id="19" idx="0"/>
                <a:endCxn id="14" idx="2"/>
              </p:cNvCxnSpPr>
              <p:nvPr/>
            </p:nvCxnSpPr>
            <p:spPr>
              <a:xfrm flipV="1">
                <a:off x="3182179" y="2282660"/>
                <a:ext cx="912229" cy="676831"/>
              </a:xfrm>
              <a:prstGeom prst="line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8CB1EFF9-A886-6A49-A70D-3E2DE3098EAB}"/>
                  </a:ext>
                </a:extLst>
              </p:cNvPr>
              <p:cNvSpPr/>
              <p:nvPr/>
            </p:nvSpPr>
            <p:spPr>
              <a:xfrm>
                <a:off x="2876143" y="2959491"/>
                <a:ext cx="612072" cy="705135"/>
              </a:xfrm>
              <a:prstGeom prst="rect">
                <a:avLst/>
              </a:prstGeom>
              <a:solidFill>
                <a:srgbClr val="C00000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bg1"/>
                    </a:solidFill>
                  </a:rPr>
                  <a:t>-3</a:t>
                </a:r>
              </a:p>
            </p:txBody>
          </p: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F691FA33-C9DF-6147-9FFE-DEAE9C2FE8AE}"/>
                  </a:ext>
                </a:extLst>
              </p:cNvPr>
              <p:cNvCxnSpPr>
                <a:cxnSpLocks/>
                <a:stCxn id="26" idx="0"/>
                <a:endCxn id="19" idx="2"/>
              </p:cNvCxnSpPr>
              <p:nvPr/>
            </p:nvCxnSpPr>
            <p:spPr>
              <a:xfrm flipV="1">
                <a:off x="2455700" y="3664626"/>
                <a:ext cx="726479" cy="787193"/>
              </a:xfrm>
              <a:prstGeom prst="line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0DBD047-204F-6C44-8710-A83775C53E0A}"/>
                  </a:ext>
                </a:extLst>
              </p:cNvPr>
              <p:cNvSpPr/>
              <p:nvPr/>
            </p:nvSpPr>
            <p:spPr>
              <a:xfrm>
                <a:off x="2149664" y="4451819"/>
                <a:ext cx="612072" cy="705135"/>
              </a:xfrm>
              <a:prstGeom prst="rect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bg1"/>
                    </a:solidFill>
                  </a:rPr>
                  <a:t>-4</a:t>
                </a: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52765D1-FF3F-BF4F-93EE-8CB1B4264CE1}"/>
                  </a:ext>
                </a:extLst>
              </p:cNvPr>
              <p:cNvSpPr/>
              <p:nvPr/>
            </p:nvSpPr>
            <p:spPr>
              <a:xfrm>
                <a:off x="3482336" y="4451819"/>
                <a:ext cx="612072" cy="705135"/>
              </a:xfrm>
              <a:prstGeom prst="rect">
                <a:avLst/>
              </a:prstGeom>
              <a:solidFill>
                <a:schemeClr val="tx1"/>
              </a:solidFill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000" dirty="0">
                    <a:solidFill>
                      <a:schemeClr val="bg1"/>
                    </a:solidFill>
                  </a:rPr>
                  <a:t>-2</a:t>
                </a:r>
              </a:p>
            </p:txBody>
          </p:sp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3557B663-CBD2-1541-B3E2-91F5C55E39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H="1">
                <a:off x="3335387" y="689855"/>
                <a:ext cx="2130113" cy="988962"/>
              </a:xfrm>
              <a:prstGeom prst="rect">
                <a:avLst/>
              </a:prstGeom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8EBCB27-8AA0-AC45-8814-9F556B20889C}"/>
                  </a:ext>
                </a:extLst>
              </p:cNvPr>
              <p:cNvSpPr txBox="1"/>
              <p:nvPr/>
            </p:nvSpPr>
            <p:spPr>
              <a:xfrm>
                <a:off x="3989639" y="275995"/>
                <a:ext cx="162982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C00000"/>
                    </a:solidFill>
                    <a:latin typeface="Comic Sans MS" charset="0"/>
                    <a:ea typeface="Comic Sans MS" charset="0"/>
                    <a:cs typeface="Comic Sans MS" charset="0"/>
                  </a:rPr>
                  <a:t>YOINK!</a:t>
                </a:r>
              </a:p>
            </p:txBody>
          </p:sp>
        </p:grp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2484919A-EF0C-D34F-865C-EC1BB571669D}"/>
                </a:ext>
              </a:extLst>
            </p:cNvPr>
            <p:cNvSpPr/>
            <p:nvPr/>
          </p:nvSpPr>
          <p:spPr>
            <a:xfrm rot="20806589">
              <a:off x="3254163" y="2661517"/>
              <a:ext cx="5502098" cy="4027819"/>
            </a:xfrm>
            <a:custGeom>
              <a:avLst/>
              <a:gdLst>
                <a:gd name="connsiteX0" fmla="*/ 353036 w 5502098"/>
                <a:gd name="connsiteY0" fmla="*/ 3603086 h 4027819"/>
                <a:gd name="connsiteX1" fmla="*/ 854077 w 5502098"/>
                <a:gd name="connsiteY1" fmla="*/ 2150066 h 4027819"/>
                <a:gd name="connsiteX2" fmla="*/ 2106680 w 5502098"/>
                <a:gd name="connsiteY2" fmla="*/ 596839 h 4027819"/>
                <a:gd name="connsiteX3" fmla="*/ 2770559 w 5502098"/>
                <a:gd name="connsiteY3" fmla="*/ 70746 h 4027819"/>
                <a:gd name="connsiteX4" fmla="*/ 3772642 w 5502098"/>
                <a:gd name="connsiteY4" fmla="*/ 208532 h 4027819"/>
                <a:gd name="connsiteX5" fmla="*/ 5263239 w 5502098"/>
                <a:gd name="connsiteY5" fmla="*/ 1912072 h 4027819"/>
                <a:gd name="connsiteX6" fmla="*/ 5238187 w 5502098"/>
                <a:gd name="connsiteY6" fmla="*/ 2838998 h 4027819"/>
                <a:gd name="connsiteX7" fmla="*/ 5112927 w 5502098"/>
                <a:gd name="connsiteY7" fmla="*/ 3966340 h 4027819"/>
                <a:gd name="connsiteX8" fmla="*/ 378088 w 5502098"/>
                <a:gd name="connsiteY8" fmla="*/ 3853606 h 4027819"/>
                <a:gd name="connsiteX9" fmla="*/ 353036 w 5502098"/>
                <a:gd name="connsiteY9" fmla="*/ 3603086 h 4027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02098" h="4027819">
                  <a:moveTo>
                    <a:pt x="353036" y="3603086"/>
                  </a:moveTo>
                  <a:cubicBezTo>
                    <a:pt x="432368" y="3319163"/>
                    <a:pt x="561803" y="2651107"/>
                    <a:pt x="854077" y="2150066"/>
                  </a:cubicBezTo>
                  <a:cubicBezTo>
                    <a:pt x="1146351" y="1649025"/>
                    <a:pt x="1787266" y="943392"/>
                    <a:pt x="2106680" y="596839"/>
                  </a:cubicBezTo>
                  <a:cubicBezTo>
                    <a:pt x="2426094" y="250286"/>
                    <a:pt x="2492899" y="135464"/>
                    <a:pt x="2770559" y="70746"/>
                  </a:cubicBezTo>
                  <a:cubicBezTo>
                    <a:pt x="3048219" y="6028"/>
                    <a:pt x="3357195" y="-98356"/>
                    <a:pt x="3772642" y="208532"/>
                  </a:cubicBezTo>
                  <a:cubicBezTo>
                    <a:pt x="4188089" y="515420"/>
                    <a:pt x="5018982" y="1473661"/>
                    <a:pt x="5263239" y="1912072"/>
                  </a:cubicBezTo>
                  <a:cubicBezTo>
                    <a:pt x="5507496" y="2350483"/>
                    <a:pt x="5263239" y="2496620"/>
                    <a:pt x="5238187" y="2838998"/>
                  </a:cubicBezTo>
                  <a:cubicBezTo>
                    <a:pt x="5213135" y="3181376"/>
                    <a:pt x="5922943" y="3797239"/>
                    <a:pt x="5112927" y="3966340"/>
                  </a:cubicBezTo>
                  <a:cubicBezTo>
                    <a:pt x="4302911" y="4135441"/>
                    <a:pt x="1171403" y="3907885"/>
                    <a:pt x="378088" y="3853606"/>
                  </a:cubicBezTo>
                  <a:cubicBezTo>
                    <a:pt x="-415227" y="3799327"/>
                    <a:pt x="273704" y="3887009"/>
                    <a:pt x="353036" y="3603086"/>
                  </a:cubicBezTo>
                  <a:close/>
                </a:path>
              </a:pathLst>
            </a:custGeom>
            <a:solidFill>
              <a:schemeClr val="bg1"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267506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4ACAFC2-8C74-1541-A2A4-B2638A0AA51C}"/>
              </a:ext>
            </a:extLst>
          </p:cNvPr>
          <p:cNvCxnSpPr>
            <a:cxnSpLocks/>
            <a:stCxn id="4" idx="0"/>
            <a:endCxn id="6" idx="2"/>
          </p:cNvCxnSpPr>
          <p:nvPr/>
        </p:nvCxnSpPr>
        <p:spPr>
          <a:xfrm flipH="1" flipV="1">
            <a:off x="5764135" y="3685437"/>
            <a:ext cx="808576" cy="32651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CB9197AF-27D5-5145-86D6-D78ADFD28183}"/>
              </a:ext>
            </a:extLst>
          </p:cNvPr>
          <p:cNvSpPr/>
          <p:nvPr/>
        </p:nvSpPr>
        <p:spPr>
          <a:xfrm>
            <a:off x="6266675" y="4011952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111925-C73C-7044-9613-B6442D937D79}"/>
              </a:ext>
            </a:extLst>
          </p:cNvPr>
          <p:cNvSpPr/>
          <p:nvPr/>
        </p:nvSpPr>
        <p:spPr>
          <a:xfrm>
            <a:off x="4791997" y="4188235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7D62632-4909-4649-AC33-0AB96B40CF66}"/>
              </a:ext>
            </a:extLst>
          </p:cNvPr>
          <p:cNvSpPr/>
          <p:nvPr/>
        </p:nvSpPr>
        <p:spPr>
          <a:xfrm>
            <a:off x="5458099" y="2980302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6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3FA7A7-6AFB-114A-B008-87776EF4184D}"/>
              </a:ext>
            </a:extLst>
          </p:cNvPr>
          <p:cNvCxnSpPr>
            <a:cxnSpLocks/>
            <a:stCxn id="9" idx="0"/>
            <a:endCxn id="5" idx="2"/>
          </p:cNvCxnSpPr>
          <p:nvPr/>
        </p:nvCxnSpPr>
        <p:spPr>
          <a:xfrm flipV="1">
            <a:off x="4804553" y="4893370"/>
            <a:ext cx="293480" cy="495306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8EDB69C3-ED33-7C4A-9735-83817A4C6A2E}"/>
              </a:ext>
            </a:extLst>
          </p:cNvPr>
          <p:cNvSpPr/>
          <p:nvPr/>
        </p:nvSpPr>
        <p:spPr>
          <a:xfrm>
            <a:off x="4498517" y="5388676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04CDE20-0762-9F46-A563-909BFA06B241}"/>
              </a:ext>
            </a:extLst>
          </p:cNvPr>
          <p:cNvCxnSpPr>
            <a:cxnSpLocks/>
            <a:stCxn id="6" idx="2"/>
            <a:endCxn id="5" idx="0"/>
          </p:cNvCxnSpPr>
          <p:nvPr/>
        </p:nvCxnSpPr>
        <p:spPr>
          <a:xfrm flipH="1">
            <a:off x="5098033" y="3685437"/>
            <a:ext cx="666102" cy="502798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C087CD3-2939-E54D-9C35-D2CC78E9BE83}"/>
              </a:ext>
            </a:extLst>
          </p:cNvPr>
          <p:cNvSpPr/>
          <p:nvPr/>
        </p:nvSpPr>
        <p:spPr>
          <a:xfrm>
            <a:off x="3788372" y="1577525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-1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816245C-6B18-D94E-9252-03DC98E9B696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4094408" y="2282660"/>
            <a:ext cx="1669727" cy="705135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4444003-57EF-0145-A94C-26B5DA227C48}"/>
              </a:ext>
            </a:extLst>
          </p:cNvPr>
          <p:cNvCxnSpPr>
            <a:cxnSpLocks/>
            <a:stCxn id="19" idx="2"/>
            <a:endCxn id="30" idx="0"/>
          </p:cNvCxnSpPr>
          <p:nvPr/>
        </p:nvCxnSpPr>
        <p:spPr>
          <a:xfrm>
            <a:off x="3182179" y="3664626"/>
            <a:ext cx="606193" cy="787193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6C24945-C9ED-DF48-8A24-D274985CAD7E}"/>
              </a:ext>
            </a:extLst>
          </p:cNvPr>
          <p:cNvCxnSpPr>
            <a:cxnSpLocks/>
            <a:stCxn id="19" idx="0"/>
            <a:endCxn id="14" idx="2"/>
          </p:cNvCxnSpPr>
          <p:nvPr/>
        </p:nvCxnSpPr>
        <p:spPr>
          <a:xfrm flipV="1">
            <a:off x="3182179" y="2282660"/>
            <a:ext cx="912229" cy="676831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CB1EFF9-A886-6A49-A70D-3E2DE3098EAB}"/>
              </a:ext>
            </a:extLst>
          </p:cNvPr>
          <p:cNvSpPr/>
          <p:nvPr/>
        </p:nvSpPr>
        <p:spPr>
          <a:xfrm>
            <a:off x="2876143" y="2959491"/>
            <a:ext cx="612072" cy="705135"/>
          </a:xfrm>
          <a:prstGeom prst="rect">
            <a:avLst/>
          </a:prstGeom>
          <a:solidFill>
            <a:srgbClr val="C00000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-3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691FA33-C9DF-6147-9FFE-DEAE9C2FE8AE}"/>
              </a:ext>
            </a:extLst>
          </p:cNvPr>
          <p:cNvCxnSpPr>
            <a:cxnSpLocks/>
            <a:stCxn id="26" idx="0"/>
            <a:endCxn id="19" idx="2"/>
          </p:cNvCxnSpPr>
          <p:nvPr/>
        </p:nvCxnSpPr>
        <p:spPr>
          <a:xfrm flipV="1">
            <a:off x="2455700" y="3664626"/>
            <a:ext cx="726479" cy="787193"/>
          </a:xfrm>
          <a:prstGeom prst="line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50DBD047-204F-6C44-8710-A83775C53E0A}"/>
              </a:ext>
            </a:extLst>
          </p:cNvPr>
          <p:cNvSpPr/>
          <p:nvPr/>
        </p:nvSpPr>
        <p:spPr>
          <a:xfrm>
            <a:off x="2149664" y="4451819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-4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52765D1-FF3F-BF4F-93EE-8CB1B4264CE1}"/>
              </a:ext>
            </a:extLst>
          </p:cNvPr>
          <p:cNvSpPr/>
          <p:nvPr/>
        </p:nvSpPr>
        <p:spPr>
          <a:xfrm>
            <a:off x="3482336" y="4451819"/>
            <a:ext cx="612072" cy="705135"/>
          </a:xfrm>
          <a:prstGeom prst="rect">
            <a:avLst/>
          </a:prstGeom>
          <a:solidFill>
            <a:schemeClr val="tx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-2</a:t>
            </a:r>
          </a:p>
        </p:txBody>
      </p:sp>
      <p:sp>
        <p:nvSpPr>
          <p:cNvPr id="37" name="Title 38">
            <a:extLst>
              <a:ext uri="{FF2B5EF4-FFF2-40B4-BE49-F238E27FC236}">
                <a16:creationId xmlns:a16="http://schemas.microsoft.com/office/drawing/2014/main" id="{41EBAE8D-B1BA-8D4F-8E13-B40579466665}"/>
              </a:ext>
            </a:extLst>
          </p:cNvPr>
          <p:cNvSpPr txBox="1">
            <a:spLocks/>
          </p:cNvSpPr>
          <p:nvPr/>
        </p:nvSpPr>
        <p:spPr>
          <a:xfrm>
            <a:off x="205525" y="-7376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Example, part 2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D986E09-729E-DC44-87FC-AE6AD2FD4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312673" y="399639"/>
            <a:ext cx="3387890" cy="22541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80C93FC-C9A8-694E-B224-0D3968E2BC73}"/>
              </a:ext>
            </a:extLst>
          </p:cNvPr>
          <p:cNvSpPr txBox="1"/>
          <p:nvPr/>
        </p:nvSpPr>
        <p:spPr>
          <a:xfrm>
            <a:off x="6070171" y="219684"/>
            <a:ext cx="2422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/>
              <a:t>TA-DA!</a:t>
            </a:r>
          </a:p>
        </p:txBody>
      </p:sp>
    </p:spTree>
    <p:extLst>
      <p:ext uri="{BB962C8B-B14F-4D97-AF65-F5344CB8AC3E}">
        <p14:creationId xmlns:p14="http://schemas.microsoft.com/office/powerpoint/2010/main" val="87780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cases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250776" y="1750448"/>
            <a:ext cx="1482686" cy="1875535"/>
            <a:chOff x="5449062" y="3271196"/>
            <a:chExt cx="2463188" cy="3171595"/>
          </a:xfrm>
        </p:grpSpPr>
        <p:sp>
          <p:nvSpPr>
            <p:cNvPr id="5" name="Rectangle 4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8" name="Straight Connector 7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riangle 9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11" name="Triangle 10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3922338" y="1750448"/>
            <a:ext cx="1482686" cy="1875535"/>
            <a:chOff x="5449062" y="3271196"/>
            <a:chExt cx="2463188" cy="3171595"/>
          </a:xfrm>
        </p:grpSpPr>
        <p:sp>
          <p:nvSpPr>
            <p:cNvPr id="14" name="Rectangle 13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17" name="Straight Connector 16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riangle 18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0" name="Triangle 19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21" name="Straight Connector 20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6539331" y="1750448"/>
            <a:ext cx="1482686" cy="1875535"/>
            <a:chOff x="5449062" y="3271196"/>
            <a:chExt cx="2463188" cy="3171595"/>
          </a:xfrm>
        </p:grpSpPr>
        <p:sp>
          <p:nvSpPr>
            <p:cNvPr id="23" name="Rectangle 22"/>
            <p:cNvSpPr/>
            <p:nvPr/>
          </p:nvSpPr>
          <p:spPr>
            <a:xfrm>
              <a:off x="7085555" y="430284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449062" y="4302846"/>
              <a:ext cx="612072" cy="705135"/>
            </a:xfrm>
            <a:prstGeom prst="rect">
              <a:avLst/>
            </a:prstGeom>
            <a:solidFill>
              <a:srgbClr val="C0000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276979" y="3271196"/>
              <a:ext cx="612072" cy="705135"/>
            </a:xfrm>
            <a:prstGeom prst="rect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6</a:t>
              </a:r>
            </a:p>
          </p:txBody>
        </p:sp>
        <p:cxnSp>
          <p:nvCxnSpPr>
            <p:cNvPr id="26" name="Straight Connector 25"/>
            <p:cNvCxnSpPr/>
            <p:nvPr/>
          </p:nvCxnSpPr>
          <p:spPr>
            <a:xfrm flipH="1">
              <a:off x="5755098" y="3976331"/>
              <a:ext cx="827917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6583015" y="3976331"/>
              <a:ext cx="80857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riangle 27"/>
            <p:cNvSpPr/>
            <p:nvPr/>
          </p:nvSpPr>
          <p:spPr>
            <a:xfrm>
              <a:off x="6797638" y="5007981"/>
              <a:ext cx="1114612" cy="1434810"/>
            </a:xfrm>
            <a:prstGeom prst="triangle">
              <a:avLst/>
            </a:prstGeom>
            <a:solidFill>
              <a:schemeClr val="accent2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29" name="Triangle 28"/>
            <p:cNvSpPr/>
            <p:nvPr/>
          </p:nvSpPr>
          <p:spPr>
            <a:xfrm>
              <a:off x="5739945" y="5334496"/>
              <a:ext cx="642377" cy="981168"/>
            </a:xfrm>
            <a:prstGeom prst="triangle">
              <a:avLst/>
            </a:prstGeom>
            <a:solidFill>
              <a:schemeClr val="accent6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cxnSp>
          <p:nvCxnSpPr>
            <p:cNvPr id="30" name="Straight Connector 29"/>
            <p:cNvCxnSpPr/>
            <p:nvPr/>
          </p:nvCxnSpPr>
          <p:spPr>
            <a:xfrm>
              <a:off x="5755098" y="5007981"/>
              <a:ext cx="306036" cy="326515"/>
            </a:xfrm>
            <a:prstGeom prst="line">
              <a:avLst/>
            </a:prstGeom>
            <a:solidFill>
              <a:schemeClr val="tx1"/>
            </a:solidFill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ight Arrow 30"/>
          <p:cNvSpPr/>
          <p:nvPr/>
        </p:nvSpPr>
        <p:spPr>
          <a:xfrm rot="19235270">
            <a:off x="591739" y="2887731"/>
            <a:ext cx="742950" cy="365286"/>
          </a:xfrm>
          <a:prstGeom prst="rightArrow">
            <a:avLst/>
          </a:prstGeom>
          <a:solidFill>
            <a:srgbClr val="B049F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/>
          <p:cNvSpPr/>
          <p:nvPr/>
        </p:nvSpPr>
        <p:spPr>
          <a:xfrm rot="19235270">
            <a:off x="3286668" y="2910395"/>
            <a:ext cx="742950" cy="365286"/>
          </a:xfrm>
          <a:prstGeom prst="rightArrow">
            <a:avLst/>
          </a:prstGeom>
          <a:solidFill>
            <a:srgbClr val="B049F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19235270">
            <a:off x="5881104" y="2887730"/>
            <a:ext cx="742950" cy="365286"/>
          </a:xfrm>
          <a:prstGeom prst="rightArrow">
            <a:avLst/>
          </a:prstGeom>
          <a:solidFill>
            <a:srgbClr val="B049F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924" y="1308703"/>
            <a:ext cx="2704369" cy="2769423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5636" y="1392790"/>
            <a:ext cx="2704369" cy="2769423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3498" y="1489334"/>
            <a:ext cx="2704369" cy="2769423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05E7EAFC-CC1C-BA4F-A3CC-E3A1E929641B}"/>
              </a:ext>
            </a:extLst>
          </p:cNvPr>
          <p:cNvSpPr txBox="1"/>
          <p:nvPr/>
        </p:nvSpPr>
        <p:spPr>
          <a:xfrm>
            <a:off x="560253" y="4108246"/>
            <a:ext cx="8308174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/>
              <a:t>Suppose we want to insert 0 </a:t>
            </a:r>
            <a:r>
              <a:rPr lang="en-US" sz="2800" b="1" dirty="0">
                <a:solidFill>
                  <a:srgbClr val="B049FD"/>
                </a:solidFill>
              </a:rPr>
              <a:t>here</a:t>
            </a:r>
            <a:r>
              <a:rPr lang="en-US" sz="2800" dirty="0"/>
              <a:t>.</a:t>
            </a:r>
          </a:p>
          <a:p>
            <a:pPr marL="742950" lvl="1" indent="-285750">
              <a:buFont typeface="Arial" charset="0"/>
              <a:buChar char="•"/>
            </a:pPr>
            <a:endParaRPr lang="en-US" sz="2400" dirty="0"/>
          </a:p>
          <a:p>
            <a:pPr marL="285750" indent="-285750">
              <a:buFont typeface="Arial" charset="0"/>
              <a:buChar char="•"/>
            </a:pPr>
            <a:r>
              <a:rPr lang="en-US" sz="2800" dirty="0"/>
              <a:t>There are 3 “important” cases for different colorings of the existing tree, and there are 9 more cases for all of the various symmetries of these 3 cases.</a:t>
            </a:r>
          </a:p>
        </p:txBody>
      </p:sp>
    </p:spTree>
    <p:extLst>
      <p:ext uri="{BB962C8B-B14F-4D97-AF65-F5344CB8AC3E}">
        <p14:creationId xmlns:p14="http://schemas.microsoft.com/office/powerpoint/2010/main" val="59690038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Deleting from a Red-Black tree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7283" y="2157411"/>
            <a:ext cx="2948104" cy="40290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14637" y="2157411"/>
            <a:ext cx="26431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7030A0"/>
                </a:solidFill>
              </a:rPr>
              <a:t>Fun exercise!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00488" y="6053131"/>
            <a:ext cx="42005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rgbClr val="7030A0"/>
                </a:solidFill>
              </a:rPr>
              <a:t>Ollie the over-achieving ostrich</a:t>
            </a:r>
          </a:p>
        </p:txBody>
      </p:sp>
    </p:spTree>
    <p:extLst>
      <p:ext uri="{BB962C8B-B14F-4D97-AF65-F5344CB8AC3E}">
        <p14:creationId xmlns:p14="http://schemas.microsoft.com/office/powerpoint/2010/main" val="22410911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That’s a lot of cases!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are </a:t>
            </a:r>
            <a:r>
              <a:rPr lang="en-US" b="1" dirty="0"/>
              <a:t>not responsible</a:t>
            </a:r>
            <a:r>
              <a:rPr lang="en-US" dirty="0"/>
              <a:t> for the nitty-gritty details of Red-Black Trees.  (For this class)</a:t>
            </a:r>
          </a:p>
          <a:p>
            <a:pPr lvl="1"/>
            <a:r>
              <a:rPr lang="en-US" dirty="0">
                <a:solidFill>
                  <a:schemeClr val="accent4"/>
                </a:solidFill>
              </a:rPr>
              <a:t>Though implementing them is a great exercise!</a:t>
            </a:r>
          </a:p>
          <a:p>
            <a:r>
              <a:rPr lang="en-US" dirty="0"/>
              <a:t>You should know:</a:t>
            </a:r>
          </a:p>
          <a:p>
            <a:pPr lvl="1"/>
            <a:r>
              <a:rPr lang="en-US" dirty="0">
                <a:solidFill>
                  <a:schemeClr val="accent4"/>
                </a:solidFill>
              </a:rPr>
              <a:t>What are the properties of an RB tree?</a:t>
            </a:r>
          </a:p>
          <a:p>
            <a:pPr lvl="1"/>
            <a:r>
              <a:rPr lang="en-US" dirty="0">
                <a:solidFill>
                  <a:schemeClr val="accent4"/>
                </a:solidFill>
              </a:rPr>
              <a:t>And (more important) why does that guarantee that they are balanced?</a:t>
            </a:r>
          </a:p>
        </p:txBody>
      </p:sp>
    </p:spTree>
    <p:extLst>
      <p:ext uri="{BB962C8B-B14F-4D97-AF65-F5344CB8AC3E}">
        <p14:creationId xmlns:p14="http://schemas.microsoft.com/office/powerpoint/2010/main" val="371493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3862" y="441370"/>
            <a:ext cx="7886700" cy="1325563"/>
          </a:xfrm>
        </p:spPr>
        <p:txBody>
          <a:bodyPr/>
          <a:lstStyle/>
          <a:p>
            <a:r>
              <a:rPr lang="en-US" dirty="0"/>
              <a:t>What have we learned?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23862" y="1762216"/>
            <a:ext cx="8515350" cy="2613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Red-Black Trees always have height at most 2log(n+1).</a:t>
            </a:r>
          </a:p>
          <a:p>
            <a:r>
              <a:rPr lang="en-US" dirty="0"/>
              <a:t>As with general Binary Search Trees, all operations are O(height)</a:t>
            </a:r>
          </a:p>
          <a:p>
            <a:r>
              <a:rPr lang="en-US" dirty="0"/>
              <a:t>So all operations with </a:t>
            </a:r>
            <a:r>
              <a:rPr lang="en-US" dirty="0" err="1"/>
              <a:t>RBTrees</a:t>
            </a:r>
            <a:r>
              <a:rPr lang="en-US" dirty="0"/>
              <a:t> are O(log(n)).</a:t>
            </a:r>
          </a:p>
        </p:txBody>
      </p:sp>
    </p:spTree>
    <p:extLst>
      <p:ext uri="{BB962C8B-B14F-4D97-AF65-F5344CB8AC3E}">
        <p14:creationId xmlns:p14="http://schemas.microsoft.com/office/powerpoint/2010/main" val="384751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365127"/>
            <a:ext cx="8170793" cy="1039604"/>
          </a:xfrm>
        </p:spPr>
        <p:txBody>
          <a:bodyPr/>
          <a:lstStyle/>
          <a:p>
            <a:r>
              <a:rPr lang="en-US" dirty="0"/>
              <a:t>Motivation for Binary Search Trees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4847414"/>
              </p:ext>
            </p:extLst>
          </p:nvPr>
        </p:nvGraphicFramePr>
        <p:xfrm>
          <a:off x="628650" y="1825623"/>
          <a:ext cx="7886700" cy="485075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548215"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Sorted</a:t>
                      </a:r>
                      <a:r>
                        <a:rPr lang="en-US" sz="2400" baseline="0" dirty="0"/>
                        <a:t> Arrays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Linked Lists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Binary Search Trees*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9795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Search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O(log(n))        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O(n)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O(log(n))</a:t>
                      </a:r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703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Delete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O(n)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O(n)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O(log(n))</a:t>
                      </a:r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7591496"/>
                  </a:ext>
                </a:extLst>
              </a:tr>
              <a:tr h="122755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Insert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O(n)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O(1)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O(log(n))</a:t>
                      </a:r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 rot="472956">
            <a:off x="6851375" y="1300542"/>
            <a:ext cx="1444487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TODAY!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9052" y="3924910"/>
            <a:ext cx="497868" cy="51063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7095" y="5547075"/>
            <a:ext cx="497868" cy="51063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7482" y="3718048"/>
            <a:ext cx="497868" cy="51063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7482" y="5613602"/>
            <a:ext cx="497868" cy="51063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4455" y="3956656"/>
            <a:ext cx="464671" cy="47888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107" y="5645348"/>
            <a:ext cx="464671" cy="4788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5C164E0-9954-9647-AA5D-43DECF4F2C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9799" y="4745568"/>
            <a:ext cx="464671" cy="47888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D41A0C6-3BEC-ED41-A492-0F2935507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7095" y="4705037"/>
            <a:ext cx="464671" cy="47888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F489117-C58F-0445-A18E-B44AEC8AB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5901" y="4597186"/>
            <a:ext cx="497868" cy="510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418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365127"/>
            <a:ext cx="8316567" cy="880578"/>
          </a:xfrm>
        </p:spPr>
        <p:txBody>
          <a:bodyPr/>
          <a:lstStyle/>
          <a:p>
            <a:r>
              <a:rPr lang="en-US" dirty="0"/>
              <a:t>Conclusion: The best of both worlds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107" y="4127627"/>
            <a:ext cx="497868" cy="5106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7095" y="5547075"/>
            <a:ext cx="497868" cy="5106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7482" y="4136323"/>
            <a:ext cx="497868" cy="51063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7482" y="5613602"/>
            <a:ext cx="497868" cy="51063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2991" y="4125817"/>
            <a:ext cx="464671" cy="47888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107" y="5645348"/>
            <a:ext cx="464671" cy="47888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9D4B1D-2B6C-1040-8D8C-E4986DE9E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12" name="Content Placeholder 4">
            <a:extLst>
              <a:ext uri="{FF2B5EF4-FFF2-40B4-BE49-F238E27FC236}">
                <a16:creationId xmlns:a16="http://schemas.microsoft.com/office/drawing/2014/main" id="{CF3ECE59-15A9-774F-BB76-789CB1EA241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40891024"/>
              </p:ext>
            </p:extLst>
          </p:nvPr>
        </p:nvGraphicFramePr>
        <p:xfrm>
          <a:off x="628650" y="1825623"/>
          <a:ext cx="7886700" cy="485075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71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548215"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Sorted</a:t>
                      </a:r>
                      <a:r>
                        <a:rPr lang="en-US" sz="2400" baseline="0" dirty="0"/>
                        <a:t> Arrays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Linked Lists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Binary Search Trees*</a:t>
                      </a:r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9795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Search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O(log(n))        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O(n)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O(log(n))</a:t>
                      </a:r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703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Delete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O(n)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O(n)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O(log(n))</a:t>
                      </a:r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7591496"/>
                  </a:ext>
                </a:extLst>
              </a:tr>
              <a:tr h="122755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Insert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O(n)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O(1)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O(log(n))</a:t>
                      </a:r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33EC0F1B-2287-3041-BCFF-45D98F38A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9052" y="3924910"/>
            <a:ext cx="497868" cy="51063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B821758-45EA-0246-AF22-4A31DEBA6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7095" y="5547075"/>
            <a:ext cx="497868" cy="51063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FB575EA-282C-A246-97A7-1AEB0E8D3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7482" y="3718048"/>
            <a:ext cx="497868" cy="51063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71CB23C-6418-C748-B140-ABD448E78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7482" y="5613602"/>
            <a:ext cx="497868" cy="51063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8075B21-75AC-5A45-8631-60E8DBAF5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4455" y="3956656"/>
            <a:ext cx="464671" cy="47888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982BD8E-0B5B-DD41-B0C2-FA3C61342A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107" y="5645348"/>
            <a:ext cx="464671" cy="47888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D2BE2A8-A431-EF4A-A41B-63025A138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9799" y="4745568"/>
            <a:ext cx="464671" cy="47888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97256B9-351E-6D42-9FC4-D85052DE5C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7095" y="4705037"/>
            <a:ext cx="464671" cy="47888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9870ED0-E694-5D45-AD01-6DDC5EC0B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5901" y="4597186"/>
            <a:ext cx="497868" cy="510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539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10748"/>
            <a:ext cx="7886700" cy="5181599"/>
          </a:xfrm>
        </p:spPr>
        <p:txBody>
          <a:bodyPr>
            <a:normAutofit/>
          </a:bodyPr>
          <a:lstStyle/>
          <a:p>
            <a:r>
              <a:rPr lang="en-US" dirty="0"/>
              <a:t>Begin a brief foray into data structures!</a:t>
            </a:r>
          </a:p>
          <a:p>
            <a:pPr lvl="1"/>
            <a:r>
              <a:rPr lang="en-US" dirty="0"/>
              <a:t>See CS 166 for more!</a:t>
            </a:r>
          </a:p>
          <a:p>
            <a:r>
              <a:rPr lang="en-US" dirty="0"/>
              <a:t>Binary search trees</a:t>
            </a:r>
          </a:p>
          <a:p>
            <a:pPr lvl="1"/>
            <a:r>
              <a:rPr lang="en-US" dirty="0"/>
              <a:t>You may remember these from CS 106B</a:t>
            </a:r>
          </a:p>
          <a:p>
            <a:pPr lvl="1"/>
            <a:r>
              <a:rPr lang="en-US" dirty="0"/>
              <a:t>They are better when they’re balanced.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4"/>
                </a:solidFill>
              </a:rPr>
              <a:t>this will lead us to</a:t>
            </a:r>
            <a:r>
              <a:rPr lang="mr-IN" dirty="0">
                <a:solidFill>
                  <a:schemeClr val="accent4"/>
                </a:solidFill>
              </a:rPr>
              <a:t>…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accent1"/>
              </a:solidFill>
            </a:endParaRPr>
          </a:p>
          <a:p>
            <a:r>
              <a:rPr lang="en-US" dirty="0"/>
              <a:t>Self-Balancing Binary Search Trees </a:t>
            </a:r>
          </a:p>
          <a:p>
            <a:pPr lvl="1"/>
            <a:r>
              <a:rPr lang="en-US" b="1" dirty="0">
                <a:solidFill>
                  <a:srgbClr val="C00000"/>
                </a:solidFill>
              </a:rPr>
              <a:t>Red</a:t>
            </a:r>
            <a:r>
              <a:rPr lang="en-US" b="1" dirty="0"/>
              <a:t>-Black</a:t>
            </a:r>
            <a:r>
              <a:rPr lang="en-US" dirty="0"/>
              <a:t> trees.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5052" y="240571"/>
            <a:ext cx="2348948" cy="1869283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6100549" y="3930555"/>
            <a:ext cx="3411174" cy="2927445"/>
            <a:chOff x="5882185" y="3488563"/>
            <a:chExt cx="4312693" cy="3836234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82185" y="4249847"/>
              <a:ext cx="4312693" cy="307495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0562274">
              <a:off x="6023885" y="3488563"/>
              <a:ext cx="2753965" cy="2226470"/>
            </a:xfrm>
            <a:prstGeom prst="rect">
              <a:avLst/>
            </a:prstGeom>
          </p:spPr>
        </p:pic>
      </p:grpSp>
      <p:sp>
        <p:nvSpPr>
          <p:cNvPr id="10" name="Title 1"/>
          <p:cNvSpPr txBox="1">
            <a:spLocks/>
          </p:cNvSpPr>
          <p:nvPr/>
        </p:nvSpPr>
        <p:spPr>
          <a:xfrm>
            <a:off x="4026176" y="5684747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Recap</a:t>
            </a:r>
          </a:p>
        </p:txBody>
      </p:sp>
      <p:sp>
        <p:nvSpPr>
          <p:cNvPr id="5" name="Down Arrow 4"/>
          <p:cNvSpPr/>
          <p:nvPr/>
        </p:nvSpPr>
        <p:spPr>
          <a:xfrm rot="1867987">
            <a:off x="5170785" y="4636918"/>
            <a:ext cx="642938" cy="15573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98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5" grpId="0" animBg="1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28650" y="1946620"/>
            <a:ext cx="7886700" cy="37112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Balanced binary trees are the best of both worlds!</a:t>
            </a:r>
          </a:p>
          <a:p>
            <a:r>
              <a:rPr lang="en-US" dirty="0"/>
              <a:t>But we need to keep them balanced.</a:t>
            </a:r>
          </a:p>
          <a:p>
            <a:r>
              <a:rPr lang="en-US" b="1" dirty="0">
                <a:solidFill>
                  <a:srgbClr val="C00000"/>
                </a:solidFill>
              </a:rPr>
              <a:t>Red</a:t>
            </a:r>
            <a:r>
              <a:rPr lang="en-US" b="1" dirty="0"/>
              <a:t>-Black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Trees</a:t>
            </a:r>
            <a:r>
              <a:rPr lang="en-US" b="1" dirty="0"/>
              <a:t> </a:t>
            </a:r>
            <a:r>
              <a:rPr lang="en-US" dirty="0"/>
              <a:t>do that for us.</a:t>
            </a:r>
          </a:p>
          <a:p>
            <a:pPr lvl="1"/>
            <a:r>
              <a:rPr lang="en-US" dirty="0"/>
              <a:t>We get O(log(n))-time INSERT/DELETE/SEARCH</a:t>
            </a:r>
          </a:p>
          <a:p>
            <a:pPr lvl="1"/>
            <a:r>
              <a:rPr lang="en-US" dirty="0"/>
              <a:t>Clever idea: have a proxy for balance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5957887" y="3900488"/>
            <a:ext cx="3109141" cy="2988246"/>
            <a:chOff x="5740701" y="3693736"/>
            <a:chExt cx="3326328" cy="3194998"/>
          </a:xfrm>
        </p:grpSpPr>
        <p:grpSp>
          <p:nvGrpSpPr>
            <p:cNvPr id="13" name="Group 12"/>
            <p:cNvGrpSpPr/>
            <p:nvPr/>
          </p:nvGrpSpPr>
          <p:grpSpPr>
            <a:xfrm>
              <a:off x="6000857" y="3693736"/>
              <a:ext cx="3066172" cy="3194998"/>
              <a:chOff x="6000857" y="3693736"/>
              <a:chExt cx="3066172" cy="3194998"/>
            </a:xfrm>
          </p:grpSpPr>
          <p:pic>
            <p:nvPicPr>
              <p:cNvPr id="28" name="Picture 27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flipH="1">
                <a:off x="6000857" y="3693736"/>
                <a:ext cx="3066172" cy="3194998"/>
              </a:xfrm>
              <a:prstGeom prst="rect">
                <a:avLst/>
              </a:prstGeom>
            </p:spPr>
          </p:pic>
          <p:sp>
            <p:nvSpPr>
              <p:cNvPr id="29" name="Rectangle 28"/>
              <p:cNvSpPr/>
              <p:nvPr/>
            </p:nvSpPr>
            <p:spPr>
              <a:xfrm>
                <a:off x="6000857" y="4235761"/>
                <a:ext cx="1528080" cy="113276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5740701" y="4091516"/>
              <a:ext cx="1929339" cy="1435827"/>
              <a:chOff x="5740701" y="4091516"/>
              <a:chExt cx="1929339" cy="1435827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6292937" y="5228189"/>
                <a:ext cx="318423" cy="299154"/>
              </a:xfrm>
              <a:prstGeom prst="rect">
                <a:avLst/>
              </a:prstGeom>
              <a:solidFill>
                <a:schemeClr val="tx1"/>
              </a:solidFill>
              <a:ln w="476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4</a:t>
                </a: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5740701" y="5222156"/>
                <a:ext cx="318423" cy="299154"/>
              </a:xfrm>
              <a:prstGeom prst="rect">
                <a:avLst/>
              </a:prstGeom>
              <a:solidFill>
                <a:schemeClr val="tx1"/>
              </a:solidFill>
              <a:ln w="476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2</a:t>
                </a:r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7351617" y="5218948"/>
                <a:ext cx="318423" cy="299154"/>
              </a:xfrm>
              <a:prstGeom prst="rect">
                <a:avLst/>
              </a:prstGeom>
              <a:solidFill>
                <a:schemeClr val="tx1"/>
              </a:solidFill>
              <a:ln w="476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8</a:t>
                </a: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7033193" y="4562273"/>
                <a:ext cx="318423" cy="299154"/>
              </a:xfrm>
              <a:prstGeom prst="rect">
                <a:avLst/>
              </a:prstGeom>
              <a:solidFill>
                <a:srgbClr val="C00000"/>
              </a:solidFill>
              <a:ln w="476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7</a:t>
                </a:r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6059124" y="4584647"/>
                <a:ext cx="318423" cy="299154"/>
              </a:xfrm>
              <a:prstGeom prst="rect">
                <a:avLst/>
              </a:prstGeom>
              <a:solidFill>
                <a:srgbClr val="C00000"/>
              </a:solidFill>
              <a:ln w="476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>
                    <a:solidFill>
                      <a:schemeClr val="bg1"/>
                    </a:solidFill>
                  </a:rPr>
                  <a:t>3</a:t>
                </a:r>
                <a:endParaRPr lang="en-US" sz="2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6565787" y="4091516"/>
                <a:ext cx="318423" cy="299154"/>
              </a:xfrm>
              <a:prstGeom prst="rect">
                <a:avLst/>
              </a:prstGeom>
              <a:solidFill>
                <a:schemeClr val="tx1"/>
              </a:solidFill>
              <a:ln w="476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5</a:t>
                </a:r>
              </a:p>
            </p:txBody>
          </p:sp>
          <p:cxnSp>
            <p:nvCxnSpPr>
              <p:cNvPr id="21" name="Straight Connector 20"/>
              <p:cNvCxnSpPr>
                <a:stCxn id="20" idx="2"/>
                <a:endCxn id="17" idx="0"/>
              </p:cNvCxnSpPr>
              <p:nvPr/>
            </p:nvCxnSpPr>
            <p:spPr>
              <a:xfrm>
                <a:off x="6724999" y="4390670"/>
                <a:ext cx="467406" cy="171603"/>
              </a:xfrm>
              <a:prstGeom prst="line">
                <a:avLst/>
              </a:prstGeom>
              <a:solidFill>
                <a:srgbClr val="C00000"/>
              </a:solidFill>
              <a:ln w="476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>
                <a:stCxn id="17" idx="2"/>
                <a:endCxn id="16" idx="0"/>
              </p:cNvCxnSpPr>
              <p:nvPr/>
            </p:nvCxnSpPr>
            <p:spPr>
              <a:xfrm>
                <a:off x="7192405" y="4861428"/>
                <a:ext cx="318423" cy="357520"/>
              </a:xfrm>
              <a:prstGeom prst="line">
                <a:avLst/>
              </a:prstGeom>
              <a:solidFill>
                <a:srgbClr val="C00000"/>
              </a:solidFill>
              <a:ln w="476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>
                <a:stCxn id="19" idx="2"/>
                <a:endCxn id="14" idx="0"/>
              </p:cNvCxnSpPr>
              <p:nvPr/>
            </p:nvCxnSpPr>
            <p:spPr>
              <a:xfrm>
                <a:off x="6218336" y="4883801"/>
                <a:ext cx="233812" cy="344387"/>
              </a:xfrm>
              <a:prstGeom prst="line">
                <a:avLst/>
              </a:prstGeom>
              <a:solidFill>
                <a:srgbClr val="C00000"/>
              </a:solidFill>
              <a:ln w="476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>
                <a:stCxn id="19" idx="2"/>
                <a:endCxn id="15" idx="0"/>
              </p:cNvCxnSpPr>
              <p:nvPr/>
            </p:nvCxnSpPr>
            <p:spPr>
              <a:xfrm flipH="1">
                <a:off x="5899913" y="4883801"/>
                <a:ext cx="318423" cy="338354"/>
              </a:xfrm>
              <a:prstGeom prst="line">
                <a:avLst/>
              </a:prstGeom>
              <a:solidFill>
                <a:srgbClr val="C00000"/>
              </a:solidFill>
              <a:ln w="476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Rectangle 24"/>
              <p:cNvSpPr/>
              <p:nvPr/>
            </p:nvSpPr>
            <p:spPr>
              <a:xfrm>
                <a:off x="6799490" y="5224376"/>
                <a:ext cx="318423" cy="299154"/>
              </a:xfrm>
              <a:prstGeom prst="rect">
                <a:avLst/>
              </a:prstGeom>
              <a:solidFill>
                <a:schemeClr val="tx1"/>
              </a:solidFill>
              <a:ln w="476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6</a:t>
                </a:r>
              </a:p>
            </p:txBody>
          </p:sp>
          <p:cxnSp>
            <p:nvCxnSpPr>
              <p:cNvPr id="26" name="Straight Connector 25"/>
              <p:cNvCxnSpPr>
                <a:stCxn id="17" idx="2"/>
              </p:cNvCxnSpPr>
              <p:nvPr/>
            </p:nvCxnSpPr>
            <p:spPr>
              <a:xfrm flipH="1">
                <a:off x="6958702" y="4861428"/>
                <a:ext cx="233703" cy="362948"/>
              </a:xfrm>
              <a:prstGeom prst="line">
                <a:avLst/>
              </a:prstGeom>
              <a:solidFill>
                <a:srgbClr val="C00000"/>
              </a:solidFill>
              <a:ln w="476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>
                <a:stCxn id="20" idx="2"/>
                <a:endCxn id="19" idx="0"/>
              </p:cNvCxnSpPr>
              <p:nvPr/>
            </p:nvCxnSpPr>
            <p:spPr>
              <a:xfrm flipH="1">
                <a:off x="6218336" y="4390670"/>
                <a:ext cx="506663" cy="193977"/>
              </a:xfrm>
              <a:prstGeom prst="line">
                <a:avLst/>
              </a:prstGeom>
              <a:solidFill>
                <a:srgbClr val="C00000"/>
              </a:solidFill>
              <a:ln w="476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3174040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781050" y="5175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Next time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81050" y="1843089"/>
            <a:ext cx="7886700" cy="1307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/>
              <a:t>Hashing!</a:t>
            </a:r>
          </a:p>
          <a:p>
            <a:r>
              <a:rPr lang="en-US" sz="3200" dirty="0"/>
              <a:t>I won’t be here, but Greg Valiant will be!</a:t>
            </a:r>
          </a:p>
        </p:txBody>
      </p:sp>
    </p:spTree>
    <p:extLst>
      <p:ext uri="{BB962C8B-B14F-4D97-AF65-F5344CB8AC3E}">
        <p14:creationId xmlns:p14="http://schemas.microsoft.com/office/powerpoint/2010/main" val="962704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0307" y="419211"/>
            <a:ext cx="7886700" cy="810082"/>
          </a:xfrm>
        </p:spPr>
        <p:txBody>
          <a:bodyPr/>
          <a:lstStyle/>
          <a:p>
            <a:r>
              <a:rPr lang="en-US"/>
              <a:t>Binary tree </a:t>
            </a:r>
            <a:r>
              <a:rPr lang="en-US" dirty="0"/>
              <a:t>terminology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4546116" y="2027523"/>
            <a:ext cx="3937238" cy="3902239"/>
            <a:chOff x="2504504" y="2409660"/>
            <a:chExt cx="3937238" cy="3902239"/>
          </a:xfrm>
        </p:grpSpPr>
        <p:sp>
          <p:nvSpPr>
            <p:cNvPr id="5" name="Rectangle 4"/>
            <p:cNvSpPr/>
            <p:nvPr/>
          </p:nvSpPr>
          <p:spPr>
            <a:xfrm>
              <a:off x="4086793" y="4567862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2909318" y="4567862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5791199" y="447299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5140656" y="3491059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2504504" y="5643062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>
                  <a:solidFill>
                    <a:schemeClr val="tx1"/>
                  </a:solidFill>
                </a:rPr>
                <a:t>1</a:t>
              </a:r>
              <a:endParaRPr lang="en-US" sz="40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3466532" y="3477268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>
                  <a:solidFill>
                    <a:schemeClr val="tx1"/>
                  </a:solidFill>
                </a:rPr>
                <a:t>3</a:t>
              </a:r>
              <a:endParaRPr lang="en-US" sz="4000" dirty="0">
                <a:solidFill>
                  <a:schemeClr val="tx1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258101" y="2409660"/>
              <a:ext cx="650543" cy="66883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825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solidFill>
                    <a:schemeClr val="tx1"/>
                  </a:solidFill>
                </a:rPr>
                <a:t>5</a:t>
              </a:r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4583372" y="3111996"/>
              <a:ext cx="730155" cy="361864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5386315" y="4131960"/>
              <a:ext cx="730155" cy="361864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>
              <a:endCxn id="8" idx="0"/>
            </p:cNvCxnSpPr>
            <p:nvPr/>
          </p:nvCxnSpPr>
          <p:spPr>
            <a:xfrm>
              <a:off x="3763830" y="4159896"/>
              <a:ext cx="648235" cy="407966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stCxn id="14" idx="2"/>
              <a:endCxn id="13" idx="0"/>
            </p:cNvCxnSpPr>
            <p:nvPr/>
          </p:nvCxnSpPr>
          <p:spPr>
            <a:xfrm flipH="1">
              <a:off x="3791804" y="3078497"/>
              <a:ext cx="791569" cy="398771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endCxn id="9" idx="0"/>
            </p:cNvCxnSpPr>
            <p:nvPr/>
          </p:nvCxnSpPr>
          <p:spPr>
            <a:xfrm flipH="1">
              <a:off x="3234590" y="4172032"/>
              <a:ext cx="533756" cy="395830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endCxn id="12" idx="0"/>
            </p:cNvCxnSpPr>
            <p:nvPr/>
          </p:nvCxnSpPr>
          <p:spPr>
            <a:xfrm flipH="1">
              <a:off x="2829776" y="5225979"/>
              <a:ext cx="402538" cy="417083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TextBox 19"/>
          <p:cNvSpPr txBox="1"/>
          <p:nvPr/>
        </p:nvSpPr>
        <p:spPr>
          <a:xfrm>
            <a:off x="4157301" y="1619649"/>
            <a:ext cx="14876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node is the </a:t>
            </a:r>
            <a:r>
              <a:rPr lang="en-US" sz="2000" dirty="0">
                <a:solidFill>
                  <a:schemeClr val="accent4"/>
                </a:solidFill>
              </a:rPr>
              <a:t>root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063136" y="929716"/>
            <a:ext cx="22655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is a </a:t>
            </a:r>
            <a:r>
              <a:rPr lang="en-US" sz="2000" dirty="0">
                <a:solidFill>
                  <a:schemeClr val="accent4"/>
                </a:solidFill>
              </a:rPr>
              <a:t>node</a:t>
            </a:r>
            <a:r>
              <a:rPr lang="en-US" sz="2000" dirty="0"/>
              <a:t>.  </a:t>
            </a:r>
          </a:p>
          <a:p>
            <a:r>
              <a:rPr lang="en-US" sz="2000" dirty="0"/>
              <a:t>It has a </a:t>
            </a:r>
            <a:r>
              <a:rPr lang="en-US" sz="2000" dirty="0">
                <a:solidFill>
                  <a:schemeClr val="accent4"/>
                </a:solidFill>
              </a:rPr>
              <a:t>key</a:t>
            </a:r>
            <a:r>
              <a:rPr lang="en-US" sz="2000" dirty="0"/>
              <a:t> (7).</a:t>
            </a:r>
          </a:p>
        </p:txBody>
      </p:sp>
      <p:cxnSp>
        <p:nvCxnSpPr>
          <p:cNvPr id="23" name="Straight Arrow Connector 22"/>
          <p:cNvCxnSpPr>
            <a:cxnSpLocks/>
            <a:stCxn id="21" idx="2"/>
          </p:cNvCxnSpPr>
          <p:nvPr/>
        </p:nvCxnSpPr>
        <p:spPr>
          <a:xfrm flipH="1">
            <a:off x="7564933" y="1637602"/>
            <a:ext cx="630967" cy="1391737"/>
          </a:xfrm>
          <a:prstGeom prst="straightConnector1">
            <a:avLst/>
          </a:prstGeom>
          <a:ln w="12700">
            <a:solidFill>
              <a:schemeClr val="accent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cxnSpLocks/>
            <a:stCxn id="20" idx="3"/>
          </p:cNvCxnSpPr>
          <p:nvPr/>
        </p:nvCxnSpPr>
        <p:spPr>
          <a:xfrm>
            <a:off x="5644907" y="1973592"/>
            <a:ext cx="513780" cy="324610"/>
          </a:xfrm>
          <a:prstGeom prst="straightConnector1">
            <a:avLst/>
          </a:prstGeom>
          <a:ln w="12700">
            <a:solidFill>
              <a:schemeClr val="accent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7205014" y="5741621"/>
            <a:ext cx="16224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These nodes are </a:t>
            </a:r>
            <a:r>
              <a:rPr lang="en-US" sz="2000" dirty="0">
                <a:solidFill>
                  <a:schemeClr val="accent4"/>
                </a:solidFill>
              </a:rPr>
              <a:t>leaves.</a:t>
            </a:r>
          </a:p>
        </p:txBody>
      </p:sp>
      <p:cxnSp>
        <p:nvCxnSpPr>
          <p:cNvPr id="33" name="Straight Arrow Connector 32"/>
          <p:cNvCxnSpPr>
            <a:stCxn id="32" idx="0"/>
            <a:endCxn id="9" idx="3"/>
          </p:cNvCxnSpPr>
          <p:nvPr/>
        </p:nvCxnSpPr>
        <p:spPr>
          <a:xfrm flipH="1" flipV="1">
            <a:off x="5196659" y="5595344"/>
            <a:ext cx="2819598" cy="146277"/>
          </a:xfrm>
          <a:prstGeom prst="straightConnector1">
            <a:avLst/>
          </a:prstGeom>
          <a:ln w="12700">
            <a:solidFill>
              <a:schemeClr val="accent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32" idx="0"/>
            <a:endCxn id="5" idx="2"/>
          </p:cNvCxnSpPr>
          <p:nvPr/>
        </p:nvCxnSpPr>
        <p:spPr>
          <a:xfrm flipH="1" flipV="1">
            <a:off x="6453677" y="4854562"/>
            <a:ext cx="1562580" cy="887059"/>
          </a:xfrm>
          <a:prstGeom prst="straightConnector1">
            <a:avLst/>
          </a:prstGeom>
          <a:ln w="12700">
            <a:solidFill>
              <a:schemeClr val="accent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32" idx="0"/>
            <a:endCxn id="7" idx="2"/>
          </p:cNvCxnSpPr>
          <p:nvPr/>
        </p:nvCxnSpPr>
        <p:spPr>
          <a:xfrm flipV="1">
            <a:off x="8016257" y="4759690"/>
            <a:ext cx="141826" cy="981931"/>
          </a:xfrm>
          <a:prstGeom prst="straightConnector1">
            <a:avLst/>
          </a:prstGeom>
          <a:ln w="12700">
            <a:solidFill>
              <a:schemeClr val="accent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Group 47"/>
          <p:cNvGrpSpPr/>
          <p:nvPr/>
        </p:nvGrpSpPr>
        <p:grpSpPr>
          <a:xfrm>
            <a:off x="737099" y="2096311"/>
            <a:ext cx="2816168" cy="423342"/>
            <a:chOff x="2129552" y="2668732"/>
            <a:chExt cx="2816168" cy="423342"/>
          </a:xfrm>
        </p:grpSpPr>
        <p:sp>
          <p:nvSpPr>
            <p:cNvPr id="42" name="TextBox 41"/>
            <p:cNvSpPr txBox="1"/>
            <p:nvPr/>
          </p:nvSpPr>
          <p:spPr>
            <a:xfrm>
              <a:off x="2129552" y="2668732"/>
              <a:ext cx="276539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The </a:t>
              </a:r>
              <a:r>
                <a:rPr lang="en-US" sz="2000" dirty="0">
                  <a:solidFill>
                    <a:schemeClr val="accent4"/>
                  </a:solidFill>
                </a:rPr>
                <a:t>left</a:t>
              </a:r>
              <a:r>
                <a:rPr lang="en-US" sz="2000" dirty="0"/>
                <a:t> </a:t>
              </a:r>
              <a:r>
                <a:rPr lang="en-US" sz="2000" dirty="0">
                  <a:solidFill>
                    <a:schemeClr val="accent4"/>
                  </a:solidFill>
                </a:rPr>
                <a:t>child </a:t>
              </a:r>
              <a:r>
                <a:rPr lang="en-US" sz="2000" dirty="0"/>
                <a:t>of         is</a:t>
              </a:r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3904539" y="2684047"/>
              <a:ext cx="1041181" cy="408027"/>
              <a:chOff x="3904539" y="2684047"/>
              <a:chExt cx="1041181" cy="408027"/>
            </a:xfrm>
          </p:grpSpPr>
          <p:sp>
            <p:nvSpPr>
              <p:cNvPr id="43" name="Rectangle 42"/>
              <p:cNvSpPr/>
              <p:nvPr/>
            </p:nvSpPr>
            <p:spPr>
              <a:xfrm>
                <a:off x="3904539" y="2684047"/>
                <a:ext cx="369035" cy="401498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571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tx1"/>
                    </a:solidFill>
                  </a:rPr>
                  <a:t>3</a:t>
                </a:r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4554269" y="2684047"/>
                <a:ext cx="391451" cy="408027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571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>
                    <a:solidFill>
                      <a:schemeClr val="tx1"/>
                    </a:solidFill>
                  </a:rPr>
                  <a:t>2</a:t>
                </a:r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52" name="Group 51"/>
          <p:cNvGrpSpPr/>
          <p:nvPr/>
        </p:nvGrpSpPr>
        <p:grpSpPr>
          <a:xfrm>
            <a:off x="737099" y="2708231"/>
            <a:ext cx="3304197" cy="440669"/>
            <a:chOff x="2129552" y="2668732"/>
            <a:chExt cx="3360657" cy="440669"/>
          </a:xfrm>
        </p:grpSpPr>
        <p:sp>
          <p:nvSpPr>
            <p:cNvPr id="53" name="TextBox 52"/>
            <p:cNvSpPr txBox="1"/>
            <p:nvPr/>
          </p:nvSpPr>
          <p:spPr>
            <a:xfrm>
              <a:off x="2129552" y="2668732"/>
              <a:ext cx="336065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The </a:t>
              </a:r>
              <a:r>
                <a:rPr lang="en-US" sz="2000" dirty="0">
                  <a:solidFill>
                    <a:schemeClr val="accent4"/>
                  </a:solidFill>
                </a:rPr>
                <a:t>right child </a:t>
              </a:r>
              <a:r>
                <a:rPr lang="en-US" sz="2000" dirty="0"/>
                <a:t>of         is</a:t>
              </a:r>
            </a:p>
          </p:txBody>
        </p:sp>
        <p:grpSp>
          <p:nvGrpSpPr>
            <p:cNvPr id="54" name="Group 53"/>
            <p:cNvGrpSpPr/>
            <p:nvPr/>
          </p:nvGrpSpPr>
          <p:grpSpPr>
            <a:xfrm>
              <a:off x="4062454" y="2693968"/>
              <a:ext cx="1084682" cy="415433"/>
              <a:chOff x="4062454" y="2693968"/>
              <a:chExt cx="1084682" cy="415433"/>
            </a:xfrm>
          </p:grpSpPr>
          <p:sp>
            <p:nvSpPr>
              <p:cNvPr id="55" name="Rectangle 54"/>
              <p:cNvSpPr/>
              <p:nvPr/>
            </p:nvSpPr>
            <p:spPr>
              <a:xfrm>
                <a:off x="4062454" y="2693968"/>
                <a:ext cx="369035" cy="401498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571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tx1"/>
                    </a:solidFill>
                  </a:rPr>
                  <a:t>3</a:t>
                </a:r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4755685" y="2701374"/>
                <a:ext cx="391451" cy="408027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571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tx1"/>
                    </a:solidFill>
                  </a:rPr>
                  <a:t>4</a:t>
                </a:r>
              </a:p>
            </p:txBody>
          </p:sp>
        </p:grpSp>
      </p:grpSp>
      <p:sp>
        <p:nvSpPr>
          <p:cNvPr id="62" name="TextBox 61"/>
          <p:cNvSpPr txBox="1"/>
          <p:nvPr/>
        </p:nvSpPr>
        <p:spPr>
          <a:xfrm>
            <a:off x="730753" y="5166117"/>
            <a:ext cx="33593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Both </a:t>
            </a:r>
            <a:r>
              <a:rPr lang="en-US" sz="2000" dirty="0">
                <a:solidFill>
                  <a:schemeClr val="accent4"/>
                </a:solidFill>
              </a:rPr>
              <a:t>children </a:t>
            </a:r>
            <a:r>
              <a:rPr lang="en-US" sz="2000" dirty="0"/>
              <a:t>of         are NIL.</a:t>
            </a:r>
          </a:p>
          <a:p>
            <a:r>
              <a:rPr lang="en-US" sz="1600" dirty="0"/>
              <a:t>(I won’t usually draw them).</a:t>
            </a:r>
          </a:p>
        </p:txBody>
      </p:sp>
      <p:sp>
        <p:nvSpPr>
          <p:cNvPr id="63" name="Rectangle 62"/>
          <p:cNvSpPr/>
          <p:nvPr/>
        </p:nvSpPr>
        <p:spPr>
          <a:xfrm>
            <a:off x="2512086" y="5105418"/>
            <a:ext cx="384875" cy="40802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5850340" y="-23442"/>
            <a:ext cx="34291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For today all keys are distinct.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48047" y="1498035"/>
            <a:ext cx="338667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Each node has two </a:t>
            </a:r>
            <a:r>
              <a:rPr lang="en-US" sz="2000" dirty="0">
                <a:solidFill>
                  <a:schemeClr val="accent4"/>
                </a:solidFill>
              </a:rPr>
              <a:t>children.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AF3E6EC-CAF6-9F41-85BA-A522BE9F8811}"/>
              </a:ext>
            </a:extLst>
          </p:cNvPr>
          <p:cNvSpPr/>
          <p:nvPr/>
        </p:nvSpPr>
        <p:spPr>
          <a:xfrm>
            <a:off x="5017849" y="6110432"/>
            <a:ext cx="641479" cy="472826"/>
          </a:xfrm>
          <a:prstGeom prst="rect">
            <a:avLst/>
          </a:prstGeom>
          <a:solidFill>
            <a:schemeClr val="tx1"/>
          </a:solidFill>
          <a:ln w="825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NIL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91A8D4B-69B0-8F4E-8B7A-71F29FEB2728}"/>
              </a:ext>
            </a:extLst>
          </p:cNvPr>
          <p:cNvSpPr/>
          <p:nvPr/>
        </p:nvSpPr>
        <p:spPr>
          <a:xfrm>
            <a:off x="4144052" y="6131452"/>
            <a:ext cx="641479" cy="472826"/>
          </a:xfrm>
          <a:prstGeom prst="rect">
            <a:avLst/>
          </a:prstGeom>
          <a:solidFill>
            <a:schemeClr val="tx1"/>
          </a:solidFill>
          <a:ln w="825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NIL</a:t>
            </a:r>
            <a:endParaRPr lang="en-US" sz="4000" dirty="0">
              <a:solidFill>
                <a:schemeClr val="bg1"/>
              </a:solidFill>
            </a:endParaRP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D3AB6465-4434-4D45-A8CE-C9E55C6B104F}"/>
              </a:ext>
            </a:extLst>
          </p:cNvPr>
          <p:cNvCxnSpPr>
            <a:cxnSpLocks/>
            <a:endCxn id="50" idx="0"/>
          </p:cNvCxnSpPr>
          <p:nvPr/>
        </p:nvCxnSpPr>
        <p:spPr>
          <a:xfrm flipH="1">
            <a:off x="4464792" y="5950782"/>
            <a:ext cx="303840" cy="18067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B78D46E0-C53D-3642-920B-2781778380AB}"/>
              </a:ext>
            </a:extLst>
          </p:cNvPr>
          <p:cNvCxnSpPr>
            <a:cxnSpLocks/>
            <a:stCxn id="9" idx="2"/>
            <a:endCxn id="49" idx="0"/>
          </p:cNvCxnSpPr>
          <p:nvPr/>
        </p:nvCxnSpPr>
        <p:spPr>
          <a:xfrm>
            <a:off x="4871388" y="5929762"/>
            <a:ext cx="467201" cy="18067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4ED33269-331C-C94C-8137-AD3360891123}"/>
              </a:ext>
            </a:extLst>
          </p:cNvPr>
          <p:cNvSpPr/>
          <p:nvPr/>
        </p:nvSpPr>
        <p:spPr>
          <a:xfrm>
            <a:off x="698687" y="4371887"/>
            <a:ext cx="35525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Each node has a pointer to its left child, right child, and parent.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09C9EBCE-7939-A342-84B1-63DA9759ADA6}"/>
              </a:ext>
            </a:extLst>
          </p:cNvPr>
          <p:cNvGrpSpPr/>
          <p:nvPr/>
        </p:nvGrpSpPr>
        <p:grpSpPr>
          <a:xfrm>
            <a:off x="737098" y="3285812"/>
            <a:ext cx="3304197" cy="421085"/>
            <a:chOff x="2129552" y="2661681"/>
            <a:chExt cx="3360657" cy="421085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6846612F-13C5-F64E-BE8F-14EBF3CD199A}"/>
                </a:ext>
              </a:extLst>
            </p:cNvPr>
            <p:cNvSpPr txBox="1"/>
            <p:nvPr/>
          </p:nvSpPr>
          <p:spPr>
            <a:xfrm>
              <a:off x="2129552" y="2668732"/>
              <a:ext cx="336065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The </a:t>
              </a:r>
              <a:r>
                <a:rPr lang="en-US" sz="2000" dirty="0">
                  <a:solidFill>
                    <a:schemeClr val="accent4"/>
                  </a:solidFill>
                </a:rPr>
                <a:t>parent </a:t>
              </a:r>
              <a:r>
                <a:rPr lang="en-US" sz="2000" dirty="0"/>
                <a:t>of         is</a:t>
              </a: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35582E18-EA10-C144-84CE-72CC0935358E}"/>
                </a:ext>
              </a:extLst>
            </p:cNvPr>
            <p:cNvGrpSpPr/>
            <p:nvPr/>
          </p:nvGrpSpPr>
          <p:grpSpPr>
            <a:xfrm>
              <a:off x="3713326" y="2661681"/>
              <a:ext cx="1083777" cy="421085"/>
              <a:chOff x="3713326" y="2661681"/>
              <a:chExt cx="1083777" cy="421085"/>
            </a:xfrm>
          </p:grpSpPr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632705DF-FDC3-A047-8E82-00CEA0E8547E}"/>
                  </a:ext>
                </a:extLst>
              </p:cNvPr>
              <p:cNvSpPr/>
              <p:nvPr/>
            </p:nvSpPr>
            <p:spPr>
              <a:xfrm>
                <a:off x="3713326" y="2681268"/>
                <a:ext cx="369035" cy="401498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571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tx1"/>
                    </a:solidFill>
                  </a:rPr>
                  <a:t>3</a:t>
                </a:r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7088CBA6-0FA5-0845-A31E-431FA6CA325D}"/>
                  </a:ext>
                </a:extLst>
              </p:cNvPr>
              <p:cNvSpPr/>
              <p:nvPr/>
            </p:nvSpPr>
            <p:spPr>
              <a:xfrm>
                <a:off x="4405652" y="2661681"/>
                <a:ext cx="391451" cy="408027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571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chemeClr val="tx1"/>
                    </a:solidFill>
                  </a:rPr>
                  <a:t>5</a:t>
                </a:r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35E5FF9-7AE8-2745-B99E-31D2E5105FEA}"/>
              </a:ext>
            </a:extLst>
          </p:cNvPr>
          <p:cNvGrpSpPr/>
          <p:nvPr/>
        </p:nvGrpSpPr>
        <p:grpSpPr>
          <a:xfrm>
            <a:off x="810288" y="3828969"/>
            <a:ext cx="3552592" cy="414558"/>
            <a:chOff x="810288" y="3828969"/>
            <a:chExt cx="3552592" cy="414558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8617CF2B-1480-2041-A478-E49BBEC86628}"/>
                </a:ext>
              </a:extLst>
            </p:cNvPr>
            <p:cNvSpPr/>
            <p:nvPr/>
          </p:nvSpPr>
          <p:spPr>
            <a:xfrm>
              <a:off x="810288" y="3843417"/>
              <a:ext cx="3552592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000" dirty="0"/>
                <a:t>       is a </a:t>
              </a:r>
              <a:r>
                <a:rPr lang="en-US" sz="2000" dirty="0">
                  <a:solidFill>
                    <a:schemeClr val="accent4"/>
                  </a:solidFill>
                </a:rPr>
                <a:t>descendant</a:t>
              </a:r>
              <a:r>
                <a:rPr lang="en-US" sz="2000" dirty="0"/>
                <a:t> of 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5BC07550-7779-974A-8F17-ECD970D0381D}"/>
                </a:ext>
              </a:extLst>
            </p:cNvPr>
            <p:cNvSpPr/>
            <p:nvPr/>
          </p:nvSpPr>
          <p:spPr>
            <a:xfrm>
              <a:off x="817272" y="3829493"/>
              <a:ext cx="391451" cy="40802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>
                  <a:solidFill>
                    <a:schemeClr val="tx1"/>
                  </a:solidFill>
                </a:rPr>
                <a:t>2</a:t>
              </a:r>
              <a:endParaRPr 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8103DDE2-9C0C-7A4C-B867-D48C0C61DFF5}"/>
                </a:ext>
              </a:extLst>
            </p:cNvPr>
            <p:cNvSpPr/>
            <p:nvPr/>
          </p:nvSpPr>
          <p:spPr>
            <a:xfrm>
              <a:off x="3310057" y="3828969"/>
              <a:ext cx="384874" cy="40802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</a:rPr>
                <a:t>5</a:t>
              </a:r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74E82526-7CFC-254A-B93E-0CAB5BA5A968}"/>
              </a:ext>
            </a:extLst>
          </p:cNvPr>
          <p:cNvSpPr txBox="1"/>
          <p:nvPr/>
        </p:nvSpPr>
        <p:spPr>
          <a:xfrm>
            <a:off x="748048" y="5897043"/>
            <a:ext cx="307526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</a:t>
            </a:r>
            <a:r>
              <a:rPr lang="en-US" sz="2000" dirty="0">
                <a:solidFill>
                  <a:schemeClr val="accent4"/>
                </a:solidFill>
              </a:rPr>
              <a:t>height </a:t>
            </a:r>
            <a:r>
              <a:rPr lang="en-US" sz="2000" dirty="0"/>
              <a:t>of this tree is 3.  </a:t>
            </a:r>
            <a:r>
              <a:rPr lang="en-US" sz="1600" dirty="0"/>
              <a:t>(Max number of edges from the root to a leaf).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40217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32" grpId="0"/>
      <p:bldP spid="62" grpId="0"/>
      <p:bldP spid="63" grpId="0" animBg="1"/>
      <p:bldP spid="67" grpId="0"/>
      <p:bldP spid="3" grpId="0"/>
      <p:bldP spid="49" grpId="0" animBg="1"/>
      <p:bldP spid="50" grpId="0" animBg="1"/>
      <p:bldP spid="40" grpId="0"/>
      <p:bldP spid="65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9140</TotalTime>
  <Words>4433</Words>
  <Application>Microsoft Macintosh PowerPoint</Application>
  <PresentationFormat>On-screen Show (4:3)</PresentationFormat>
  <Paragraphs>1178</Paragraphs>
  <Slides>83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83</vt:i4>
      </vt:variant>
    </vt:vector>
  </HeadingPairs>
  <TitlesOfParts>
    <vt:vector size="95" baseType="lpstr">
      <vt:lpstr>Brush Script MT</vt:lpstr>
      <vt:lpstr>Arial</vt:lpstr>
      <vt:lpstr>Calibri</vt:lpstr>
      <vt:lpstr>Calibri Light</vt:lpstr>
      <vt:lpstr>Cambria Math</vt:lpstr>
      <vt:lpstr>Comic Sans MS</vt:lpstr>
      <vt:lpstr>Copperplate Gothic Bold</vt:lpstr>
      <vt:lpstr>Courier</vt:lpstr>
      <vt:lpstr>Futura Medium</vt:lpstr>
      <vt:lpstr>Mangal</vt:lpstr>
      <vt:lpstr>Wingdings</vt:lpstr>
      <vt:lpstr>Office Theme</vt:lpstr>
      <vt:lpstr>Lecture 7</vt:lpstr>
      <vt:lpstr>Announcements</vt:lpstr>
      <vt:lpstr>Roadmap</vt:lpstr>
      <vt:lpstr>Today </vt:lpstr>
      <vt:lpstr>Some data structures  for storing objects like          (aka, nodes with keys)      </vt:lpstr>
      <vt:lpstr>Sorted Arrays</vt:lpstr>
      <vt:lpstr>UNSorted linked lists</vt:lpstr>
      <vt:lpstr>Motivation for Binary Search Trees</vt:lpstr>
      <vt:lpstr>Binary tree terminology</vt:lpstr>
      <vt:lpstr>Binary Search Trees</vt:lpstr>
      <vt:lpstr>Binary Search Trees</vt:lpstr>
      <vt:lpstr>Binary Search Trees</vt:lpstr>
      <vt:lpstr>Binary Search Trees</vt:lpstr>
      <vt:lpstr>Binary Search Trees</vt:lpstr>
      <vt:lpstr>Aside: this should look familiar</vt:lpstr>
      <vt:lpstr>Binary Search Trees</vt:lpstr>
      <vt:lpstr>Aside: In-Order Traversal of BSTs</vt:lpstr>
      <vt:lpstr>Aside: In-Order Traversal of BSTs</vt:lpstr>
      <vt:lpstr>Aside: In-Order Traversal of BSTs</vt:lpstr>
      <vt:lpstr>Aside: In-Order Traversal of BSTs</vt:lpstr>
      <vt:lpstr>Aside: In-Order Traversal of BSTs</vt:lpstr>
      <vt:lpstr>Aside: In-Order Traversal of BSTs</vt:lpstr>
      <vt:lpstr>Aside: In-Order Traversal of BSTs</vt:lpstr>
      <vt:lpstr>Aside: In-Order Traversal of BSTs</vt:lpstr>
      <vt:lpstr>Aside: In-Order Traversal of BSTs</vt:lpstr>
      <vt:lpstr>Aside: In-Order Traversal of BSTs</vt:lpstr>
      <vt:lpstr>Aside: In-Order Traversal of BSTs</vt:lpstr>
      <vt:lpstr>Aside: In-Order Traversal of BSTs</vt:lpstr>
      <vt:lpstr>Aside: In-Order Traversal of BSTs</vt:lpstr>
      <vt:lpstr>Back to the goal</vt:lpstr>
      <vt:lpstr>SEARCH in a Binary Search Tree definition by example</vt:lpstr>
      <vt:lpstr>INSERT in a Binary Search Tree</vt:lpstr>
      <vt:lpstr>INSERT in a Binary Search Tree</vt:lpstr>
      <vt:lpstr>DELETE in a Binary Search Tree</vt:lpstr>
      <vt:lpstr>DELETE in a Binary Search Tree several cases (by example)  say we want to delete 3</vt:lpstr>
      <vt:lpstr>DELETE in a Binary Search Tree  ctd.</vt:lpstr>
      <vt:lpstr>How long do these operations take?</vt:lpstr>
      <vt:lpstr>Search might take time O(n).</vt:lpstr>
      <vt:lpstr>What to do?</vt:lpstr>
      <vt:lpstr>Self-Balancing  Binary Search Trees</vt:lpstr>
      <vt:lpstr>Idea 1: Rotations</vt:lpstr>
      <vt:lpstr>This seems helpful</vt:lpstr>
      <vt:lpstr>Strategy?</vt:lpstr>
      <vt:lpstr>Idea 2: have some proxy for balance</vt:lpstr>
      <vt:lpstr>Red-Black Trees</vt:lpstr>
      <vt:lpstr>Red-Black Trees  obey the following rules (which are a proxy for balance)</vt:lpstr>
      <vt:lpstr>Examples(?)</vt:lpstr>
      <vt:lpstr>Why these rules???????</vt:lpstr>
      <vt:lpstr>This is “pretty balanced”</vt:lpstr>
      <vt:lpstr>The height of a RB-tree with n non-NIL nodes  is at most 2log⁡(n+1)</vt:lpstr>
      <vt:lpstr>This is great!</vt:lpstr>
      <vt:lpstr>INSERT/DELETE</vt:lpstr>
      <vt:lpstr>INSERT: Many cases</vt:lpstr>
      <vt:lpstr>INSERT: Case 1</vt:lpstr>
      <vt:lpstr>INSERT: Many cases</vt:lpstr>
      <vt:lpstr>INSERT: Case 2</vt:lpstr>
      <vt:lpstr>INSERT: Case 2</vt:lpstr>
      <vt:lpstr>We need a bit more context</vt:lpstr>
      <vt:lpstr>We need a bit more context</vt:lpstr>
      <vt:lpstr>We need a bit more context</vt:lpstr>
      <vt:lpstr>But what if that was red?</vt:lpstr>
      <vt:lpstr>More context…</vt:lpstr>
      <vt:lpstr>More context…</vt:lpstr>
      <vt:lpstr>Example, part I</vt:lpstr>
      <vt:lpstr>PowerPoint Presentation</vt:lpstr>
      <vt:lpstr>Example, part I</vt:lpstr>
      <vt:lpstr>PowerPoint Presentation</vt:lpstr>
      <vt:lpstr>INSERT: Many cases</vt:lpstr>
      <vt:lpstr>INSERT: Case 3</vt:lpstr>
      <vt:lpstr>Recall Rotations</vt:lpstr>
      <vt:lpstr>Inserting into a Red-Black Tree</vt:lpstr>
      <vt:lpstr>PowerPoint Presentation</vt:lpstr>
      <vt:lpstr>PowerPoint Presentation</vt:lpstr>
      <vt:lpstr>PowerPoint Presentation</vt:lpstr>
      <vt:lpstr>PowerPoint Presentation</vt:lpstr>
      <vt:lpstr>Many cases</vt:lpstr>
      <vt:lpstr>Deleting from a Red-Black tree</vt:lpstr>
      <vt:lpstr>That’s a lot of cases!</vt:lpstr>
      <vt:lpstr>What have we learned?</vt:lpstr>
      <vt:lpstr>Conclusion: The best of both worlds</vt:lpstr>
      <vt:lpstr>Today </vt:lpstr>
      <vt:lpstr>Recap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7</dc:title>
  <dc:creator>Mary Katherine Wootters</dc:creator>
  <cp:lastModifiedBy>Microsoft Office User</cp:lastModifiedBy>
  <cp:revision>137</cp:revision>
  <cp:lastPrinted>2019-02-06T00:24:02Z</cp:lastPrinted>
  <dcterms:created xsi:type="dcterms:W3CDTF">2017-04-22T15:02:31Z</dcterms:created>
  <dcterms:modified xsi:type="dcterms:W3CDTF">2019-02-06T00:30:25Z</dcterms:modified>
</cp:coreProperties>
</file>

<file path=docProps/thumbnail.jpeg>
</file>